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89" r:id="rId2"/>
    <p:sldId id="257" r:id="rId3"/>
    <p:sldId id="266" r:id="rId4"/>
    <p:sldId id="267" r:id="rId5"/>
    <p:sldId id="268" r:id="rId6"/>
    <p:sldId id="258" r:id="rId7"/>
    <p:sldId id="269" r:id="rId8"/>
    <p:sldId id="259" r:id="rId9"/>
    <p:sldId id="270" r:id="rId10"/>
    <p:sldId id="271" r:id="rId11"/>
    <p:sldId id="272" r:id="rId12"/>
    <p:sldId id="273" r:id="rId13"/>
    <p:sldId id="260" r:id="rId14"/>
    <p:sldId id="274" r:id="rId15"/>
    <p:sldId id="275" r:id="rId16"/>
    <p:sldId id="276" r:id="rId17"/>
    <p:sldId id="277" r:id="rId18"/>
    <p:sldId id="261" r:id="rId19"/>
    <p:sldId id="278" r:id="rId20"/>
    <p:sldId id="279" r:id="rId21"/>
    <p:sldId id="280" r:id="rId22"/>
    <p:sldId id="281" r:id="rId23"/>
    <p:sldId id="262" r:id="rId24"/>
    <p:sldId id="282" r:id="rId25"/>
    <p:sldId id="283" r:id="rId26"/>
    <p:sldId id="284" r:id="rId27"/>
    <p:sldId id="263" r:id="rId28"/>
    <p:sldId id="286" r:id="rId29"/>
    <p:sldId id="285" r:id="rId30"/>
    <p:sldId id="287" r:id="rId31"/>
    <p:sldId id="288" r:id="rId32"/>
    <p:sldId id="264" r:id="rId33"/>
    <p:sldId id="26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0EE"/>
    <a:srgbClr val="FFCB10"/>
    <a:srgbClr val="040061"/>
    <a:srgbClr val="CC0200"/>
    <a:srgbClr val="05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61"/>
    <p:restoredTop sz="94694"/>
  </p:normalViewPr>
  <p:slideViewPr>
    <p:cSldViewPr snapToGrid="0">
      <p:cViewPr varScale="1">
        <p:scale>
          <a:sx n="87" d="100"/>
          <a:sy n="87" d="100"/>
        </p:scale>
        <p:origin x="200"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C4CAE-4BCF-E340-9EBC-CCD4DDCCBB85}" type="datetimeFigureOut">
              <a:rPr lang="en-US" smtClean="0"/>
              <a:t>8/12/25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64606-D7BA-3949-939F-D320F42510FE}" type="slidenum">
              <a:rPr lang="en-US" smtClean="0"/>
              <a:t>‹#›</a:t>
            </a:fld>
            <a:endParaRPr lang="en-US"/>
          </a:p>
        </p:txBody>
      </p:sp>
    </p:spTree>
    <p:extLst>
      <p:ext uri="{BB962C8B-B14F-4D97-AF65-F5344CB8AC3E}">
        <p14:creationId xmlns:p14="http://schemas.microsoft.com/office/powerpoint/2010/main" val="386084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a:t>
            </a:fld>
            <a:endParaRPr lang="en-US"/>
          </a:p>
        </p:txBody>
      </p:sp>
    </p:spTree>
    <p:extLst>
      <p:ext uri="{BB962C8B-B14F-4D97-AF65-F5344CB8AC3E}">
        <p14:creationId xmlns:p14="http://schemas.microsoft.com/office/powerpoint/2010/main" val="238607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13</a:t>
            </a:fld>
            <a:endParaRPr lang="en-US"/>
          </a:p>
        </p:txBody>
      </p:sp>
    </p:spTree>
    <p:extLst>
      <p:ext uri="{BB962C8B-B14F-4D97-AF65-F5344CB8AC3E}">
        <p14:creationId xmlns:p14="http://schemas.microsoft.com/office/powerpoint/2010/main" val="52898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14</a:t>
            </a:fld>
            <a:endParaRPr lang="en-US"/>
          </a:p>
        </p:txBody>
      </p:sp>
    </p:spTree>
    <p:extLst>
      <p:ext uri="{BB962C8B-B14F-4D97-AF65-F5344CB8AC3E}">
        <p14:creationId xmlns:p14="http://schemas.microsoft.com/office/powerpoint/2010/main" val="309650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15</a:t>
            </a:fld>
            <a:endParaRPr lang="en-US"/>
          </a:p>
        </p:txBody>
      </p:sp>
    </p:spTree>
    <p:extLst>
      <p:ext uri="{BB962C8B-B14F-4D97-AF65-F5344CB8AC3E}">
        <p14:creationId xmlns:p14="http://schemas.microsoft.com/office/powerpoint/2010/main" val="2274188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16</a:t>
            </a:fld>
            <a:endParaRPr lang="en-US"/>
          </a:p>
        </p:txBody>
      </p:sp>
    </p:spTree>
    <p:extLst>
      <p:ext uri="{BB962C8B-B14F-4D97-AF65-F5344CB8AC3E}">
        <p14:creationId xmlns:p14="http://schemas.microsoft.com/office/powerpoint/2010/main" val="70192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17</a:t>
            </a:fld>
            <a:endParaRPr lang="en-US"/>
          </a:p>
        </p:txBody>
      </p:sp>
    </p:spTree>
    <p:extLst>
      <p:ext uri="{BB962C8B-B14F-4D97-AF65-F5344CB8AC3E}">
        <p14:creationId xmlns:p14="http://schemas.microsoft.com/office/powerpoint/2010/main" val="3067100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19</a:t>
            </a:fld>
            <a:endParaRPr lang="en-US"/>
          </a:p>
        </p:txBody>
      </p:sp>
    </p:spTree>
    <p:extLst>
      <p:ext uri="{BB962C8B-B14F-4D97-AF65-F5344CB8AC3E}">
        <p14:creationId xmlns:p14="http://schemas.microsoft.com/office/powerpoint/2010/main" val="2983795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20</a:t>
            </a:fld>
            <a:endParaRPr lang="en-US"/>
          </a:p>
        </p:txBody>
      </p:sp>
    </p:spTree>
    <p:extLst>
      <p:ext uri="{BB962C8B-B14F-4D97-AF65-F5344CB8AC3E}">
        <p14:creationId xmlns:p14="http://schemas.microsoft.com/office/powerpoint/2010/main" val="957709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21</a:t>
            </a:fld>
            <a:endParaRPr lang="en-US"/>
          </a:p>
        </p:txBody>
      </p:sp>
    </p:spTree>
    <p:extLst>
      <p:ext uri="{BB962C8B-B14F-4D97-AF65-F5344CB8AC3E}">
        <p14:creationId xmlns:p14="http://schemas.microsoft.com/office/powerpoint/2010/main" val="377175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22</a:t>
            </a:fld>
            <a:endParaRPr lang="en-US"/>
          </a:p>
        </p:txBody>
      </p:sp>
    </p:spTree>
    <p:extLst>
      <p:ext uri="{BB962C8B-B14F-4D97-AF65-F5344CB8AC3E}">
        <p14:creationId xmlns:p14="http://schemas.microsoft.com/office/powerpoint/2010/main" val="393667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23</a:t>
            </a:fld>
            <a:endParaRPr lang="en-US"/>
          </a:p>
        </p:txBody>
      </p:sp>
    </p:spTree>
    <p:extLst>
      <p:ext uri="{BB962C8B-B14F-4D97-AF65-F5344CB8AC3E}">
        <p14:creationId xmlns:p14="http://schemas.microsoft.com/office/powerpoint/2010/main" val="66036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3</a:t>
            </a:fld>
            <a:endParaRPr lang="en-US"/>
          </a:p>
        </p:txBody>
      </p:sp>
    </p:spTree>
    <p:extLst>
      <p:ext uri="{BB962C8B-B14F-4D97-AF65-F5344CB8AC3E}">
        <p14:creationId xmlns:p14="http://schemas.microsoft.com/office/powerpoint/2010/main" val="39081741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24</a:t>
            </a:fld>
            <a:endParaRPr lang="en-US"/>
          </a:p>
        </p:txBody>
      </p:sp>
    </p:spTree>
    <p:extLst>
      <p:ext uri="{BB962C8B-B14F-4D97-AF65-F5344CB8AC3E}">
        <p14:creationId xmlns:p14="http://schemas.microsoft.com/office/powerpoint/2010/main" val="25547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25</a:t>
            </a:fld>
            <a:endParaRPr lang="en-US"/>
          </a:p>
        </p:txBody>
      </p:sp>
    </p:spTree>
    <p:extLst>
      <p:ext uri="{BB962C8B-B14F-4D97-AF65-F5344CB8AC3E}">
        <p14:creationId xmlns:p14="http://schemas.microsoft.com/office/powerpoint/2010/main" val="216920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26</a:t>
            </a:fld>
            <a:endParaRPr lang="en-US"/>
          </a:p>
        </p:txBody>
      </p:sp>
    </p:spTree>
    <p:extLst>
      <p:ext uri="{BB962C8B-B14F-4D97-AF65-F5344CB8AC3E}">
        <p14:creationId xmlns:p14="http://schemas.microsoft.com/office/powerpoint/2010/main" val="71679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27</a:t>
            </a:fld>
            <a:endParaRPr lang="en-US"/>
          </a:p>
        </p:txBody>
      </p:sp>
    </p:spTree>
    <p:extLst>
      <p:ext uri="{BB962C8B-B14F-4D97-AF65-F5344CB8AC3E}">
        <p14:creationId xmlns:p14="http://schemas.microsoft.com/office/powerpoint/2010/main" val="3268691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28</a:t>
            </a:fld>
            <a:endParaRPr lang="en-US"/>
          </a:p>
        </p:txBody>
      </p:sp>
    </p:spTree>
    <p:extLst>
      <p:ext uri="{BB962C8B-B14F-4D97-AF65-F5344CB8AC3E}">
        <p14:creationId xmlns:p14="http://schemas.microsoft.com/office/powerpoint/2010/main" val="4051305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29</a:t>
            </a:fld>
            <a:endParaRPr lang="en-US"/>
          </a:p>
        </p:txBody>
      </p:sp>
    </p:spTree>
    <p:extLst>
      <p:ext uri="{BB962C8B-B14F-4D97-AF65-F5344CB8AC3E}">
        <p14:creationId xmlns:p14="http://schemas.microsoft.com/office/powerpoint/2010/main" val="3011341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30</a:t>
            </a:fld>
            <a:endParaRPr lang="en-US"/>
          </a:p>
        </p:txBody>
      </p:sp>
    </p:spTree>
    <p:extLst>
      <p:ext uri="{BB962C8B-B14F-4D97-AF65-F5344CB8AC3E}">
        <p14:creationId xmlns:p14="http://schemas.microsoft.com/office/powerpoint/2010/main" val="1697052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31</a:t>
            </a:fld>
            <a:endParaRPr lang="en-US"/>
          </a:p>
        </p:txBody>
      </p:sp>
    </p:spTree>
    <p:extLst>
      <p:ext uri="{BB962C8B-B14F-4D97-AF65-F5344CB8AC3E}">
        <p14:creationId xmlns:p14="http://schemas.microsoft.com/office/powerpoint/2010/main" val="2698354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32</a:t>
            </a:fld>
            <a:endParaRPr lang="en-US"/>
          </a:p>
        </p:txBody>
      </p:sp>
    </p:spTree>
    <p:extLst>
      <p:ext uri="{BB962C8B-B14F-4D97-AF65-F5344CB8AC3E}">
        <p14:creationId xmlns:p14="http://schemas.microsoft.com/office/powerpoint/2010/main" val="2047641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33</a:t>
            </a:fld>
            <a:endParaRPr lang="en-US"/>
          </a:p>
        </p:txBody>
      </p:sp>
    </p:spTree>
    <p:extLst>
      <p:ext uri="{BB962C8B-B14F-4D97-AF65-F5344CB8AC3E}">
        <p14:creationId xmlns:p14="http://schemas.microsoft.com/office/powerpoint/2010/main" val="356357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4</a:t>
            </a:fld>
            <a:endParaRPr lang="en-US"/>
          </a:p>
        </p:txBody>
      </p:sp>
    </p:spTree>
    <p:extLst>
      <p:ext uri="{BB962C8B-B14F-4D97-AF65-F5344CB8AC3E}">
        <p14:creationId xmlns:p14="http://schemas.microsoft.com/office/powerpoint/2010/main" val="399683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5</a:t>
            </a:fld>
            <a:endParaRPr lang="en-US"/>
          </a:p>
        </p:txBody>
      </p:sp>
    </p:spTree>
    <p:extLst>
      <p:ext uri="{BB962C8B-B14F-4D97-AF65-F5344CB8AC3E}">
        <p14:creationId xmlns:p14="http://schemas.microsoft.com/office/powerpoint/2010/main" val="248751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7</a:t>
            </a:fld>
            <a:endParaRPr lang="en-US"/>
          </a:p>
        </p:txBody>
      </p:sp>
    </p:spTree>
    <p:extLst>
      <p:ext uri="{BB962C8B-B14F-4D97-AF65-F5344CB8AC3E}">
        <p14:creationId xmlns:p14="http://schemas.microsoft.com/office/powerpoint/2010/main" val="260984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9</a:t>
            </a:fld>
            <a:endParaRPr lang="en-US"/>
          </a:p>
        </p:txBody>
      </p:sp>
    </p:spTree>
    <p:extLst>
      <p:ext uri="{BB962C8B-B14F-4D97-AF65-F5344CB8AC3E}">
        <p14:creationId xmlns:p14="http://schemas.microsoft.com/office/powerpoint/2010/main" val="145508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10</a:t>
            </a:fld>
            <a:endParaRPr lang="en-US"/>
          </a:p>
        </p:txBody>
      </p:sp>
    </p:spTree>
    <p:extLst>
      <p:ext uri="{BB962C8B-B14F-4D97-AF65-F5344CB8AC3E}">
        <p14:creationId xmlns:p14="http://schemas.microsoft.com/office/powerpoint/2010/main" val="290901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11</a:t>
            </a:fld>
            <a:endParaRPr lang="en-US"/>
          </a:p>
        </p:txBody>
      </p:sp>
    </p:spTree>
    <p:extLst>
      <p:ext uri="{BB962C8B-B14F-4D97-AF65-F5344CB8AC3E}">
        <p14:creationId xmlns:p14="http://schemas.microsoft.com/office/powerpoint/2010/main" val="1515801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964606-D7BA-3949-939F-D320F42510FE}" type="slidenum">
              <a:rPr lang="en-US" smtClean="0"/>
              <a:t>12</a:t>
            </a:fld>
            <a:endParaRPr lang="en-US"/>
          </a:p>
        </p:txBody>
      </p:sp>
    </p:spTree>
    <p:extLst>
      <p:ext uri="{BB962C8B-B14F-4D97-AF65-F5344CB8AC3E}">
        <p14:creationId xmlns:p14="http://schemas.microsoft.com/office/powerpoint/2010/main" val="4219505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63DCA-F0E8-1BAC-B4CA-F3C443FD7CF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9DC1C7-C660-9419-2AB2-DD0FC2E4C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C87B173-208A-AD7C-E97E-325CA74D1C5D}"/>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CFB2703E-CDB9-689F-FC8F-3173B48F8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E1702-9AE7-F740-8E6A-826045082803}"/>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4240396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4475-2213-0005-C75C-68072D50EBF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3AA956-1F36-83C4-2E88-5E4F453F203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C3C3BE-A8CF-9752-7F9E-3B729DAFA852}"/>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2882C1D3-0B02-11DB-2DFF-AF09D424F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CBAE9-845E-27B5-4D9D-D35D93EE934D}"/>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2386526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D0E0B-B8B0-8794-B2B4-FB4C3EC334A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92885AE-B512-2D9A-B015-A8156A20AE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BB99FE-5C11-E80A-035A-31B306B84676}"/>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759A39A4-CA39-3457-FB38-C53A75D7A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17A41-583C-2740-3BAA-8CA6F06C14EF}"/>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229166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FB973-1A49-53EC-CB8E-6AB2606083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CD80C8-7A7C-7831-D00B-D0C1CC52CB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67DA21-3DD3-5C83-8450-86EF5A7EC97E}"/>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CAABC978-39D8-1746-CFAA-E81821C00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C9B9D-9C49-051F-6FCF-959B4CB56FA4}"/>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315900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E03B-AAD9-0922-E224-9F3007ABCF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3D412F-16D9-5A02-0C9D-8B1FA343BE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D5DBE7-5283-5023-E87A-D58ED3E91686}"/>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119B0DC3-F29B-3E9D-EAE2-21B61F744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6599A-7C9B-93A5-1501-9B99AEFBBE81}"/>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262513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C4F8-2F21-5A58-12B8-8BA017EC81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B46794-3DEB-72A6-DBC5-39C2B3FE9B2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88DC69-28FB-CE17-2A59-89EF645202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054B1E0-9C0E-BBBB-75DE-9A9D3B050B6E}"/>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6" name="Footer Placeholder 5">
            <a:extLst>
              <a:ext uri="{FF2B5EF4-FFF2-40B4-BE49-F238E27FC236}">
                <a16:creationId xmlns:a16="http://schemas.microsoft.com/office/drawing/2014/main" id="{F9220451-6CE0-8D06-6CC0-EF9B05A3E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7C1E1-8F7C-4FF4-93E0-5405968530C9}"/>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167748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C188-8DA3-829D-4E36-D06E6D7F6A9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6C75B9-06C6-4D8A-88DE-FF92A9EB5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0F95A47-CA37-3A50-49E2-C039D5A1E2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45AA09-4901-DD8C-E372-2CA713066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A5B7C6-0196-1F87-21D6-C693E3D414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851E78C-FE2F-9974-5D7E-C78BBAE7DDDD}"/>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8" name="Footer Placeholder 7">
            <a:extLst>
              <a:ext uri="{FF2B5EF4-FFF2-40B4-BE49-F238E27FC236}">
                <a16:creationId xmlns:a16="http://schemas.microsoft.com/office/drawing/2014/main" id="{AF8799D1-9979-FA7B-6AC5-7A9E38A92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FB47B-0657-7CE6-1D54-A367FB1DD423}"/>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384497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0FFF-30CC-1DC9-EB32-50433DDF481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0DF2D77-D9B2-A29F-4ED6-1B5F2D75D3B6}"/>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4" name="Footer Placeholder 3">
            <a:extLst>
              <a:ext uri="{FF2B5EF4-FFF2-40B4-BE49-F238E27FC236}">
                <a16:creationId xmlns:a16="http://schemas.microsoft.com/office/drawing/2014/main" id="{D161C9E3-D4AF-710D-C3EC-53B5B17A5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21E5B7-90EA-11F7-0312-D6DC7C4BFB7F}"/>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2559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C1125-DB60-E5EC-4983-A6C13A9D0130}"/>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3" name="Footer Placeholder 2">
            <a:extLst>
              <a:ext uri="{FF2B5EF4-FFF2-40B4-BE49-F238E27FC236}">
                <a16:creationId xmlns:a16="http://schemas.microsoft.com/office/drawing/2014/main" id="{50B68F80-EDE9-A926-44A3-7788E8E2BF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53A14-6978-4165-FA54-2AA9E7E95C1D}"/>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163626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FAE7-7828-2999-FFEA-703759EF2A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50C2E01-A7EC-9567-A43B-A19D39C6B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2296D32-1BB2-BF23-8CFA-76AE8EDCF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0BCD8C-9CE4-6DD7-9F8E-5851EFE15A1C}"/>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6" name="Footer Placeholder 5">
            <a:extLst>
              <a:ext uri="{FF2B5EF4-FFF2-40B4-BE49-F238E27FC236}">
                <a16:creationId xmlns:a16="http://schemas.microsoft.com/office/drawing/2014/main" id="{24674730-63DD-C194-6AB0-78EDC092A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1653D-D560-216B-8D60-81D5333E7C18}"/>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286519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C2FD-9F4E-6E8B-712A-637D79B3A4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79A1785-8C16-69DD-51A9-F3B3E8C3F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BCA78-0FD0-711F-60F5-957C5132F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0C248E-651F-46B2-C711-C078EFC46A48}"/>
              </a:ext>
            </a:extLst>
          </p:cNvPr>
          <p:cNvSpPr>
            <a:spLocks noGrp="1"/>
          </p:cNvSpPr>
          <p:nvPr>
            <p:ph type="dt" sz="half" idx="10"/>
          </p:nvPr>
        </p:nvSpPr>
        <p:spPr/>
        <p:txBody>
          <a:bodyPr/>
          <a:lstStyle/>
          <a:p>
            <a:fld id="{8D37F36E-9072-B14C-A3B9-FBA50AB4439C}" type="datetimeFigureOut">
              <a:rPr lang="en-US" smtClean="0"/>
              <a:t>8/12/25</a:t>
            </a:fld>
            <a:endParaRPr lang="en-US"/>
          </a:p>
        </p:txBody>
      </p:sp>
      <p:sp>
        <p:nvSpPr>
          <p:cNvPr id="6" name="Footer Placeholder 5">
            <a:extLst>
              <a:ext uri="{FF2B5EF4-FFF2-40B4-BE49-F238E27FC236}">
                <a16:creationId xmlns:a16="http://schemas.microsoft.com/office/drawing/2014/main" id="{EC8B5CC0-D36A-055D-ED4E-80AB5646D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5700B-0C6F-DD3D-D51C-9DF482BBF274}"/>
              </a:ext>
            </a:extLst>
          </p:cNvPr>
          <p:cNvSpPr>
            <a:spLocks noGrp="1"/>
          </p:cNvSpPr>
          <p:nvPr>
            <p:ph type="sldNum" sz="quarter" idx="12"/>
          </p:nvPr>
        </p:nvSpPr>
        <p:spPr/>
        <p:txBody>
          <a:bodyPr/>
          <a:lstStyle/>
          <a:p>
            <a:fld id="{97096895-E34F-B247-9475-52FB61EFDBE0}" type="slidenum">
              <a:rPr lang="en-US" smtClean="0"/>
              <a:t>‹#›</a:t>
            </a:fld>
            <a:endParaRPr lang="en-US"/>
          </a:p>
        </p:txBody>
      </p:sp>
    </p:spTree>
    <p:extLst>
      <p:ext uri="{BB962C8B-B14F-4D97-AF65-F5344CB8AC3E}">
        <p14:creationId xmlns:p14="http://schemas.microsoft.com/office/powerpoint/2010/main" val="45774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B2228-E855-8AAE-7D67-93B4AB810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F87076-89BE-38F3-049B-09FC7D7D1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F6FAD9-9570-2BA2-F2D7-E0711E529B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7F36E-9072-B14C-A3B9-FBA50AB4439C}" type="datetimeFigureOut">
              <a:rPr lang="en-US" smtClean="0"/>
              <a:t>8/12/25</a:t>
            </a:fld>
            <a:endParaRPr lang="en-US"/>
          </a:p>
        </p:txBody>
      </p:sp>
      <p:sp>
        <p:nvSpPr>
          <p:cNvPr id="5" name="Footer Placeholder 4">
            <a:extLst>
              <a:ext uri="{FF2B5EF4-FFF2-40B4-BE49-F238E27FC236}">
                <a16:creationId xmlns:a16="http://schemas.microsoft.com/office/drawing/2014/main" id="{71A496A0-3F6A-26B3-D1A6-E74131448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77D0F1-91DA-A47B-F3FB-CE5AD7DB3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96895-E34F-B247-9475-52FB61EFDBE0}" type="slidenum">
              <a:rPr lang="en-US" smtClean="0"/>
              <a:t>‹#›</a:t>
            </a:fld>
            <a:endParaRPr lang="en-US"/>
          </a:p>
        </p:txBody>
      </p:sp>
    </p:spTree>
    <p:extLst>
      <p:ext uri="{BB962C8B-B14F-4D97-AF65-F5344CB8AC3E}">
        <p14:creationId xmlns:p14="http://schemas.microsoft.com/office/powerpoint/2010/main" val="3294177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logo with blue and yellow stripes&#10;&#10;Description automatically generated">
            <a:extLst>
              <a:ext uri="{FF2B5EF4-FFF2-40B4-BE49-F238E27FC236}">
                <a16:creationId xmlns:a16="http://schemas.microsoft.com/office/drawing/2014/main" id="{D47E99A4-A81B-F34D-2714-D43FA36089C4}"/>
              </a:ext>
            </a:extLst>
          </p:cNvPr>
          <p:cNvPicPr>
            <a:picLocks noChangeAspect="1"/>
          </p:cNvPicPr>
          <p:nvPr/>
        </p:nvPicPr>
        <p:blipFill>
          <a:blip r:embed="rId3"/>
          <a:stretch>
            <a:fillRect/>
          </a:stretch>
        </p:blipFill>
        <p:spPr>
          <a:xfrm>
            <a:off x="0" y="582849"/>
            <a:ext cx="12192000" cy="6275151"/>
          </a:xfrm>
          <a:prstGeom prst="rect">
            <a:avLst/>
          </a:prstGeom>
        </p:spPr>
      </p:pic>
      <p:pic>
        <p:nvPicPr>
          <p:cNvPr id="9" name="Picture 8">
            <a:extLst>
              <a:ext uri="{FF2B5EF4-FFF2-40B4-BE49-F238E27FC236}">
                <a16:creationId xmlns:a16="http://schemas.microsoft.com/office/drawing/2014/main" id="{430F286D-F5B8-D891-D4FD-FD258C6515C5}"/>
              </a:ext>
            </a:extLst>
          </p:cNvPr>
          <p:cNvPicPr>
            <a:picLocks noChangeAspect="1"/>
          </p:cNvPicPr>
          <p:nvPr/>
        </p:nvPicPr>
        <p:blipFill>
          <a:blip r:embed="rId4"/>
          <a:stretch>
            <a:fillRect/>
          </a:stretch>
        </p:blipFill>
        <p:spPr>
          <a:xfrm>
            <a:off x="5338185" y="4671921"/>
            <a:ext cx="1609467" cy="1603229"/>
          </a:xfrm>
          <a:prstGeom prst="rect">
            <a:avLst/>
          </a:prstGeom>
        </p:spPr>
      </p:pic>
      <p:pic>
        <p:nvPicPr>
          <p:cNvPr id="10" name="Picture 9">
            <a:extLst>
              <a:ext uri="{FF2B5EF4-FFF2-40B4-BE49-F238E27FC236}">
                <a16:creationId xmlns:a16="http://schemas.microsoft.com/office/drawing/2014/main" id="{78AF97E1-96CD-A23D-4B90-ACC84B4299BF}"/>
              </a:ext>
            </a:extLst>
          </p:cNvPr>
          <p:cNvPicPr>
            <a:picLocks noChangeAspect="1"/>
          </p:cNvPicPr>
          <p:nvPr/>
        </p:nvPicPr>
        <p:blipFill>
          <a:blip r:embed="rId5"/>
          <a:stretch>
            <a:fillRect/>
          </a:stretch>
        </p:blipFill>
        <p:spPr>
          <a:xfrm>
            <a:off x="7066085" y="4671922"/>
            <a:ext cx="1511616" cy="1603229"/>
          </a:xfrm>
          <a:prstGeom prst="rect">
            <a:avLst/>
          </a:prstGeom>
        </p:spPr>
      </p:pic>
      <p:pic>
        <p:nvPicPr>
          <p:cNvPr id="11" name="Picture 10">
            <a:extLst>
              <a:ext uri="{FF2B5EF4-FFF2-40B4-BE49-F238E27FC236}">
                <a16:creationId xmlns:a16="http://schemas.microsoft.com/office/drawing/2014/main" id="{51052258-6F63-AF4F-98A4-048C5A9A7B7B}"/>
              </a:ext>
            </a:extLst>
          </p:cNvPr>
          <p:cNvPicPr>
            <a:picLocks noChangeAspect="1"/>
          </p:cNvPicPr>
          <p:nvPr/>
        </p:nvPicPr>
        <p:blipFill>
          <a:blip r:embed="rId6"/>
          <a:stretch>
            <a:fillRect/>
          </a:stretch>
        </p:blipFill>
        <p:spPr>
          <a:xfrm>
            <a:off x="8654216" y="4665684"/>
            <a:ext cx="1609467" cy="1609467"/>
          </a:xfrm>
          <a:prstGeom prst="rect">
            <a:avLst/>
          </a:prstGeom>
        </p:spPr>
      </p:pic>
      <p:pic>
        <p:nvPicPr>
          <p:cNvPr id="12" name="Picture 11">
            <a:extLst>
              <a:ext uri="{FF2B5EF4-FFF2-40B4-BE49-F238E27FC236}">
                <a16:creationId xmlns:a16="http://schemas.microsoft.com/office/drawing/2014/main" id="{A8323D5E-6A54-1B07-59A8-C5B692380AC0}"/>
              </a:ext>
            </a:extLst>
          </p:cNvPr>
          <p:cNvPicPr>
            <a:picLocks noChangeAspect="1"/>
          </p:cNvPicPr>
          <p:nvPr/>
        </p:nvPicPr>
        <p:blipFill>
          <a:blip r:embed="rId7"/>
          <a:stretch>
            <a:fillRect/>
          </a:stretch>
        </p:blipFill>
        <p:spPr>
          <a:xfrm flipV="1">
            <a:off x="7309595" y="5807319"/>
            <a:ext cx="1024595" cy="168179"/>
          </a:xfrm>
          <a:prstGeom prst="rect">
            <a:avLst/>
          </a:prstGeom>
        </p:spPr>
      </p:pic>
      <p:sp>
        <p:nvSpPr>
          <p:cNvPr id="16" name="TextBox 15">
            <a:extLst>
              <a:ext uri="{FF2B5EF4-FFF2-40B4-BE49-F238E27FC236}">
                <a16:creationId xmlns:a16="http://schemas.microsoft.com/office/drawing/2014/main" id="{4EB003B4-39B6-F768-3746-020A4EED1782}"/>
              </a:ext>
            </a:extLst>
          </p:cNvPr>
          <p:cNvSpPr txBox="1"/>
          <p:nvPr/>
        </p:nvSpPr>
        <p:spPr>
          <a:xfrm>
            <a:off x="7238448" y="5756756"/>
            <a:ext cx="2573308" cy="269304"/>
          </a:xfrm>
          <a:prstGeom prst="rect">
            <a:avLst/>
          </a:prstGeom>
          <a:noFill/>
        </p:spPr>
        <p:txBody>
          <a:bodyPr wrap="square">
            <a:spAutoFit/>
          </a:bodyPr>
          <a:lstStyle/>
          <a:p>
            <a:r>
              <a:rPr lang="en-US" sz="115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WINNER 2023</a:t>
            </a:r>
          </a:p>
        </p:txBody>
      </p:sp>
      <p:sp>
        <p:nvSpPr>
          <p:cNvPr id="23" name="TextBox 22">
            <a:extLst>
              <a:ext uri="{FF2B5EF4-FFF2-40B4-BE49-F238E27FC236}">
                <a16:creationId xmlns:a16="http://schemas.microsoft.com/office/drawing/2014/main" id="{826F893B-8F05-F0E4-B6B6-E3E2803D9089}"/>
              </a:ext>
            </a:extLst>
          </p:cNvPr>
          <p:cNvSpPr txBox="1"/>
          <p:nvPr/>
        </p:nvSpPr>
        <p:spPr>
          <a:xfrm>
            <a:off x="1484546" y="1813384"/>
            <a:ext cx="9316744" cy="2154436"/>
          </a:xfrm>
          <a:prstGeom prst="rect">
            <a:avLst/>
          </a:prstGeom>
          <a:noFill/>
        </p:spPr>
        <p:txBody>
          <a:bodyPr wrap="square" rtlCol="0">
            <a:spAutoFit/>
          </a:bodyPr>
          <a:lstStyle/>
          <a:p>
            <a:r>
              <a:rPr lang="en-AU" sz="4800" b="1" dirty="0">
                <a:solidFill>
                  <a:srgbClr val="000000"/>
                </a:solidFill>
                <a:effectLst/>
                <a:latin typeface="Calibri" panose="020F0502020204030204" pitchFamily="34" charset="0"/>
                <a:cs typeface="Calibri" panose="020F0502020204030204" pitchFamily="34" charset="0"/>
              </a:rPr>
              <a:t>PTSD Resolution: </a:t>
            </a:r>
          </a:p>
          <a:p>
            <a:endParaRPr lang="en-AU" sz="1400" b="1" dirty="0">
              <a:solidFill>
                <a:srgbClr val="000000"/>
              </a:solidFill>
              <a:effectLst/>
              <a:latin typeface="Calibri" panose="020F0502020204030204" pitchFamily="34" charset="0"/>
              <a:cs typeface="Calibri" panose="020F0502020204030204" pitchFamily="34" charset="0"/>
            </a:endParaRPr>
          </a:p>
          <a:p>
            <a:r>
              <a:rPr lang="en-AU" sz="3600" b="1" dirty="0">
                <a:solidFill>
                  <a:srgbClr val="000000"/>
                </a:solidFill>
                <a:effectLst/>
                <a:latin typeface="Calibri" panose="020F0502020204030204" pitchFamily="34" charset="0"/>
                <a:cs typeface="Calibri" panose="020F0502020204030204" pitchFamily="34" charset="0"/>
              </a:rPr>
              <a:t>Transforming the Lives of UK Veterans, Reservists and their Families</a:t>
            </a:r>
          </a:p>
        </p:txBody>
      </p:sp>
      <p:pic>
        <p:nvPicPr>
          <p:cNvPr id="5" name="Picture 4" descr="A white rectangular object with a black border&#10;&#10;AI-generated content may be incorrect.">
            <a:extLst>
              <a:ext uri="{FF2B5EF4-FFF2-40B4-BE49-F238E27FC236}">
                <a16:creationId xmlns:a16="http://schemas.microsoft.com/office/drawing/2014/main" id="{D309353D-0403-FA1D-CE2D-25B32A33C030}"/>
              </a:ext>
            </a:extLst>
          </p:cNvPr>
          <p:cNvPicPr>
            <a:picLocks noGrp="1" noRot="1" noChangeAspect="1" noMove="1" noResize="1" noEditPoints="1" noAdjustHandles="1" noChangeArrowheads="1" noChangeShapeType="1" noCrop="1"/>
          </p:cNvPicPr>
          <p:nvPr/>
        </p:nvPicPr>
        <p:blipFill>
          <a:blip r:embed="rId8"/>
          <a:srcRect t="-744" b="1263"/>
          <a:stretch/>
        </p:blipFill>
        <p:spPr>
          <a:xfrm>
            <a:off x="10503274" y="-54639"/>
            <a:ext cx="1372051" cy="6912639"/>
          </a:xfrm>
          <a:prstGeom prst="rect">
            <a:avLst/>
          </a:prstGeom>
        </p:spPr>
      </p:pic>
    </p:spTree>
    <p:extLst>
      <p:ext uri="{BB962C8B-B14F-4D97-AF65-F5344CB8AC3E}">
        <p14:creationId xmlns:p14="http://schemas.microsoft.com/office/powerpoint/2010/main" val="1881176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0" y="411"/>
            <a:ext cx="12199143"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6904791" cy="769441"/>
          </a:xfrm>
          <a:prstGeom prst="rect">
            <a:avLst/>
          </a:prstGeom>
          <a:noFill/>
        </p:spPr>
        <p:txBody>
          <a:bodyPr wrap="square" rtlCol="0">
            <a:spAutoFit/>
          </a:bodyPr>
          <a:lstStyle/>
          <a:p>
            <a:r>
              <a:rPr lang="en-US" sz="4400" b="1" dirty="0">
                <a:latin typeface="Myriad Pro" panose="020B0503030403020204" pitchFamily="34" charset="0"/>
              </a:rPr>
              <a:t>Our Therapy</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0B21514D-D3D5-20CB-23FA-04FF377555B3}"/>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3" name="TextBox 2">
            <a:extLst>
              <a:ext uri="{FF2B5EF4-FFF2-40B4-BE49-F238E27FC236}">
                <a16:creationId xmlns:a16="http://schemas.microsoft.com/office/drawing/2014/main" id="{0394A46B-0C45-AD7C-7915-4DFC20032A78}"/>
              </a:ext>
            </a:extLst>
          </p:cNvPr>
          <p:cNvSpPr txBox="1"/>
          <p:nvPr/>
        </p:nvSpPr>
        <p:spPr>
          <a:xfrm>
            <a:off x="676223" y="1338635"/>
            <a:ext cx="10009498" cy="4416594"/>
          </a:xfrm>
          <a:prstGeom prst="rect">
            <a:avLst/>
          </a:prstGeom>
          <a:noFill/>
        </p:spPr>
        <p:txBody>
          <a:bodyPr wrap="square" rtlCol="0">
            <a:spAutoFit/>
          </a:bodyPr>
          <a:lstStyle/>
          <a:p>
            <a:r>
              <a:rPr lang="en-AU" sz="2000" b="1" dirty="0">
                <a:solidFill>
                  <a:srgbClr val="000000"/>
                </a:solidFill>
                <a:effectLst/>
                <a:latin typeface="Myriad Pro Black" panose="020B0503030403020204" pitchFamily="34" charset="0"/>
              </a:rPr>
              <a:t>FREE</a:t>
            </a:r>
            <a:r>
              <a:rPr lang="en-AU" sz="2000" b="1" dirty="0">
                <a:solidFill>
                  <a:srgbClr val="000000"/>
                </a:solidFill>
                <a:latin typeface="Myriad Pro" panose="020B0503030403020204" pitchFamily="34" charset="0"/>
              </a:rPr>
              <a:t> </a:t>
            </a:r>
            <a:r>
              <a:rPr lang="en-AU" sz="2000" dirty="0">
                <a:solidFill>
                  <a:srgbClr val="000000"/>
                </a:solidFill>
                <a:latin typeface="Myriad Pro" panose="020B0503030403020204" pitchFamily="34" charset="0"/>
              </a:rPr>
              <a:t>- </a:t>
            </a:r>
            <a:r>
              <a:rPr lang="en-AU" sz="2000" dirty="0">
                <a:solidFill>
                  <a:srgbClr val="000000"/>
                </a:solidFill>
                <a:effectLst/>
                <a:latin typeface="Myriad Pro" panose="020B0503030403020204" pitchFamily="34" charset="0"/>
              </a:rPr>
              <a:t>Our therapy is free for Forces’ Veterans, Reservists and their families.</a:t>
            </a:r>
          </a:p>
          <a:p>
            <a:endParaRPr lang="en-AU" sz="500" b="1" dirty="0">
              <a:solidFill>
                <a:srgbClr val="000000"/>
              </a:solidFill>
              <a:effectLst/>
              <a:latin typeface="Myriad Pro" panose="020B0503030403020204" pitchFamily="34" charset="0"/>
            </a:endParaRPr>
          </a:p>
          <a:p>
            <a:r>
              <a:rPr lang="en-AU" sz="2000" b="1" dirty="0">
                <a:solidFill>
                  <a:srgbClr val="000000"/>
                </a:solidFill>
                <a:effectLst/>
                <a:latin typeface="Myriad Pro Black" panose="020B0503030403020204" pitchFamily="34" charset="0"/>
              </a:rPr>
              <a:t>PROMPT</a:t>
            </a:r>
            <a:r>
              <a:rPr lang="en-AU" sz="2000" dirty="0">
                <a:solidFill>
                  <a:srgbClr val="000000"/>
                </a:solidFill>
                <a:latin typeface="Myriad Pro" panose="020B0503030403020204" pitchFamily="34" charset="0"/>
              </a:rPr>
              <a:t> -</a:t>
            </a:r>
            <a:r>
              <a:rPr lang="en-AU" sz="2000" dirty="0">
                <a:solidFill>
                  <a:srgbClr val="000000"/>
                </a:solidFill>
                <a:effectLst/>
                <a:latin typeface="Myriad Pro" panose="020B0503030403020204" pitchFamily="34" charset="0"/>
              </a:rPr>
              <a:t> The beneficiary will usually see an appointed therapist within two weeks </a:t>
            </a:r>
          </a:p>
          <a:p>
            <a:r>
              <a:rPr lang="en-AU" sz="2000" dirty="0">
                <a:solidFill>
                  <a:srgbClr val="000000"/>
                </a:solidFill>
                <a:effectLst/>
                <a:latin typeface="Myriad Pro" panose="020B0503030403020204" pitchFamily="34" charset="0"/>
              </a:rPr>
              <a:t>of deciding to proceed with therapy. There is no waiting list.</a:t>
            </a:r>
          </a:p>
          <a:p>
            <a:endParaRPr lang="en-AU" sz="500" b="1" dirty="0">
              <a:solidFill>
                <a:srgbClr val="000000"/>
              </a:solidFill>
              <a:effectLst/>
              <a:latin typeface="Myriad Pro" panose="020B0503030403020204" pitchFamily="34" charset="0"/>
            </a:endParaRPr>
          </a:p>
          <a:p>
            <a:r>
              <a:rPr lang="en-AU" sz="2000" b="1" dirty="0">
                <a:solidFill>
                  <a:srgbClr val="000000"/>
                </a:solidFill>
                <a:effectLst/>
                <a:latin typeface="Myriad Pro Black" panose="020B0503030403020204" pitchFamily="34" charset="0"/>
              </a:rPr>
              <a:t>EFFECTIVE</a:t>
            </a:r>
            <a:r>
              <a:rPr lang="en-AU" sz="2000" dirty="0">
                <a:solidFill>
                  <a:srgbClr val="000000"/>
                </a:solidFill>
                <a:latin typeface="Myriad Pro" panose="020B0503030403020204" pitchFamily="34" charset="0"/>
              </a:rPr>
              <a:t> -</a:t>
            </a:r>
            <a:r>
              <a:rPr lang="en-AU" sz="2000" dirty="0">
                <a:solidFill>
                  <a:srgbClr val="000000"/>
                </a:solidFill>
                <a:effectLst/>
                <a:latin typeface="Myriad Pro" panose="020B0503030403020204" pitchFamily="34" charset="0"/>
              </a:rPr>
              <a:t> Our therapy is proven to be highly effective with most beneficiaries </a:t>
            </a:r>
          </a:p>
          <a:p>
            <a:r>
              <a:rPr lang="en-AU" sz="2000" dirty="0">
                <a:solidFill>
                  <a:srgbClr val="000000"/>
                </a:solidFill>
                <a:effectLst/>
                <a:latin typeface="Myriad Pro" panose="020B0503030403020204" pitchFamily="34" charset="0"/>
              </a:rPr>
              <a:t>showing significant improvement.</a:t>
            </a:r>
          </a:p>
          <a:p>
            <a:endParaRPr lang="en-AU" sz="500" b="1" dirty="0">
              <a:solidFill>
                <a:srgbClr val="000000"/>
              </a:solidFill>
              <a:effectLst/>
              <a:latin typeface="Myriad Pro" panose="020B0503030403020204" pitchFamily="34" charset="0"/>
            </a:endParaRPr>
          </a:p>
          <a:p>
            <a:r>
              <a:rPr lang="en-AU" sz="2000" b="1" dirty="0">
                <a:solidFill>
                  <a:srgbClr val="000000"/>
                </a:solidFill>
                <a:effectLst/>
                <a:latin typeface="Myriad Pro Black" panose="020B0503030403020204" pitchFamily="34" charset="0"/>
              </a:rPr>
              <a:t>LOCAL &amp; ONLINE</a:t>
            </a:r>
            <a:r>
              <a:rPr lang="en-AU" sz="2000" dirty="0">
                <a:solidFill>
                  <a:srgbClr val="000000"/>
                </a:solidFill>
                <a:effectLst/>
                <a:latin typeface="Myriad Pro" panose="020B0503030403020204" pitchFamily="34" charset="0"/>
              </a:rPr>
              <a:t> - With the network of 200 Human Givens therapists across the UK, </a:t>
            </a:r>
          </a:p>
          <a:p>
            <a:r>
              <a:rPr lang="en-AU" sz="2000" dirty="0">
                <a:solidFill>
                  <a:srgbClr val="000000"/>
                </a:solidFill>
                <a:effectLst/>
                <a:latin typeface="Myriad Pro" panose="020B0503030403020204" pitchFamily="34" charset="0"/>
              </a:rPr>
              <a:t>the beneficiary is able to see a therapist nearby, or online if they wish.</a:t>
            </a:r>
          </a:p>
          <a:p>
            <a:endParaRPr lang="en-AU" sz="500" b="1" dirty="0">
              <a:solidFill>
                <a:srgbClr val="000000"/>
              </a:solidFill>
              <a:effectLst/>
              <a:latin typeface="Myriad Pro" panose="020B0503030403020204" pitchFamily="34" charset="0"/>
            </a:endParaRPr>
          </a:p>
          <a:p>
            <a:r>
              <a:rPr lang="en-AU" sz="2000" b="1" dirty="0">
                <a:solidFill>
                  <a:srgbClr val="000000"/>
                </a:solidFill>
                <a:effectLst/>
                <a:latin typeface="Myriad Pro Black" panose="020B0503030403020204" pitchFamily="34" charset="0"/>
              </a:rPr>
              <a:t>BRIEF</a:t>
            </a:r>
            <a:r>
              <a:rPr lang="en-AU" sz="2000" dirty="0">
                <a:solidFill>
                  <a:srgbClr val="000000"/>
                </a:solidFill>
                <a:effectLst/>
                <a:latin typeface="Myriad Pro" panose="020B0503030403020204" pitchFamily="34" charset="0"/>
              </a:rPr>
              <a:t> - The beneficiary is treated within an average of seven sessions. </a:t>
            </a:r>
          </a:p>
          <a:p>
            <a:r>
              <a:rPr lang="en-AU" sz="2000" dirty="0">
                <a:solidFill>
                  <a:srgbClr val="000000"/>
                </a:solidFill>
                <a:effectLst/>
                <a:latin typeface="Myriad Pro" panose="020B0503030403020204" pitchFamily="34" charset="0"/>
              </a:rPr>
              <a:t>More sessions are available if necessary.</a:t>
            </a:r>
          </a:p>
          <a:p>
            <a:endParaRPr lang="en-AU" sz="500" b="1" dirty="0">
              <a:solidFill>
                <a:srgbClr val="000000"/>
              </a:solidFill>
              <a:effectLst/>
              <a:latin typeface="Myriad Pro" panose="020B0503030403020204" pitchFamily="34" charset="0"/>
            </a:endParaRPr>
          </a:p>
          <a:p>
            <a:r>
              <a:rPr lang="en-AU" sz="2000" b="1" dirty="0">
                <a:solidFill>
                  <a:srgbClr val="000000"/>
                </a:solidFill>
                <a:effectLst/>
                <a:latin typeface="Myriad Pro Black" panose="020B0503030403020204" pitchFamily="34" charset="0"/>
              </a:rPr>
              <a:t>PRAGMATIC</a:t>
            </a:r>
            <a:r>
              <a:rPr lang="en-AU" sz="2000" dirty="0">
                <a:solidFill>
                  <a:srgbClr val="000000"/>
                </a:solidFill>
                <a:latin typeface="Myriad Pro" panose="020B0503030403020204" pitchFamily="34" charset="0"/>
              </a:rPr>
              <a:t> - </a:t>
            </a:r>
            <a:r>
              <a:rPr lang="en-AU" sz="2000" dirty="0">
                <a:solidFill>
                  <a:srgbClr val="000000"/>
                </a:solidFill>
                <a:effectLst/>
                <a:latin typeface="Myriad Pro" panose="020B0503030403020204" pitchFamily="34" charset="0"/>
              </a:rPr>
              <a:t>Substance abuse can be a refuge from pain. We believe we are </a:t>
            </a:r>
          </a:p>
          <a:p>
            <a:r>
              <a:rPr lang="en-AU" sz="2000" dirty="0">
                <a:solidFill>
                  <a:srgbClr val="000000"/>
                </a:solidFill>
                <a:effectLst/>
                <a:latin typeface="Myriad Pro" panose="020B0503030403020204" pitchFamily="34" charset="0"/>
              </a:rPr>
              <a:t>the only charity which will treat beneficiaries with this issue,  providing </a:t>
            </a:r>
          </a:p>
          <a:p>
            <a:r>
              <a:rPr lang="en-AU" sz="2000" dirty="0">
                <a:solidFill>
                  <a:srgbClr val="000000"/>
                </a:solidFill>
                <a:effectLst/>
                <a:latin typeface="Myriad Pro" panose="020B0503030403020204" pitchFamily="34" charset="0"/>
              </a:rPr>
              <a:t>they are sober at the time of treatment provided.</a:t>
            </a:r>
          </a:p>
          <a:p>
            <a:endParaRPr lang="en-AU" sz="1600" b="1" dirty="0">
              <a:solidFill>
                <a:srgbClr val="000000"/>
              </a:solidFill>
              <a:effectLst/>
              <a:latin typeface="Myriad Pro" panose="020B0503030403020204" pitchFamily="34" charset="0"/>
            </a:endParaRPr>
          </a:p>
        </p:txBody>
      </p:sp>
    </p:spTree>
    <p:extLst>
      <p:ext uri="{BB962C8B-B14F-4D97-AF65-F5344CB8AC3E}">
        <p14:creationId xmlns:p14="http://schemas.microsoft.com/office/powerpoint/2010/main" val="2282836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0" y="411"/>
            <a:ext cx="12199143"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569975" cy="769441"/>
          </a:xfrm>
          <a:prstGeom prst="rect">
            <a:avLst/>
          </a:prstGeom>
          <a:noFill/>
        </p:spPr>
        <p:txBody>
          <a:bodyPr wrap="square" rtlCol="0">
            <a:spAutoFit/>
          </a:bodyPr>
          <a:lstStyle/>
          <a:p>
            <a:r>
              <a:rPr lang="en-US" sz="4400" b="1" dirty="0">
                <a:latin typeface="Myriad Pro" panose="020B0503030403020204" pitchFamily="34" charset="0"/>
              </a:rPr>
              <a:t>What Is Human Givens Therapy?</a:t>
            </a:r>
            <a:endParaRPr lang="en-US" sz="4800" b="1" dirty="0">
              <a:latin typeface="Myriad Pro" panose="020B0503030403020204" pitchFamily="34" charset="0"/>
            </a:endParaRPr>
          </a:p>
        </p:txBody>
      </p:sp>
      <p:sp>
        <p:nvSpPr>
          <p:cNvPr id="4" name="TextBox 3">
            <a:extLst>
              <a:ext uri="{FF2B5EF4-FFF2-40B4-BE49-F238E27FC236}">
                <a16:creationId xmlns:a16="http://schemas.microsoft.com/office/drawing/2014/main" id="{EC5D26A1-E040-7F28-344A-E77B70B5660B}"/>
              </a:ext>
            </a:extLst>
          </p:cNvPr>
          <p:cNvSpPr txBox="1"/>
          <p:nvPr/>
        </p:nvSpPr>
        <p:spPr>
          <a:xfrm>
            <a:off x="712665" y="1401245"/>
            <a:ext cx="8740096" cy="2431435"/>
          </a:xfrm>
          <a:prstGeom prst="rect">
            <a:avLst/>
          </a:prstGeom>
          <a:noFill/>
        </p:spPr>
        <p:txBody>
          <a:bodyPr wrap="square" rtlCol="0">
            <a:spAutoFit/>
          </a:bodyPr>
          <a:lstStyle/>
          <a:p>
            <a:r>
              <a:rPr lang="en-AU" sz="2200" dirty="0">
                <a:solidFill>
                  <a:srgbClr val="000000"/>
                </a:solidFill>
                <a:effectLst/>
                <a:latin typeface="Myriad Pro" panose="020B0503030403020204" pitchFamily="34" charset="0"/>
              </a:rPr>
              <a:t>The PTSD Resolution therapist network are all Human </a:t>
            </a:r>
            <a:r>
              <a:rPr lang="en-AU" sz="2200" dirty="0">
                <a:solidFill>
                  <a:srgbClr val="000000"/>
                </a:solidFill>
                <a:latin typeface="Myriad Pro" panose="020B0503030403020204" pitchFamily="34" charset="0"/>
              </a:rPr>
              <a:t>G</a:t>
            </a:r>
            <a:r>
              <a:rPr lang="en-AU" sz="2200" dirty="0">
                <a:solidFill>
                  <a:srgbClr val="000000"/>
                </a:solidFill>
                <a:effectLst/>
                <a:latin typeface="Myriad Pro" panose="020B0503030403020204" pitchFamily="34" charset="0"/>
              </a:rPr>
              <a:t>ivens therapists who have successfully passed the Human Givens Diploma at practitioner level (HG.Dip.P.). </a:t>
            </a:r>
            <a:r>
              <a:rPr lang="en-AU" sz="2200" dirty="0">
                <a:solidFill>
                  <a:srgbClr val="000000"/>
                </a:solidFill>
                <a:latin typeface="Myriad Pro" panose="020B0503030403020204" pitchFamily="34" charset="0"/>
              </a:rPr>
              <a:t>They are therefore trained in dealing effectively, and as quickly as possible, with all major forms of mental distress – including post-traumatic stress disorder (PTSD).</a:t>
            </a:r>
          </a:p>
          <a:p>
            <a:endParaRPr lang="en-AU" sz="2400" b="1" dirty="0">
              <a:solidFill>
                <a:srgbClr val="000000"/>
              </a:solidFill>
              <a:latin typeface="Myriad Pro" panose="020B0503030403020204" pitchFamily="34" charset="0"/>
            </a:endParaRPr>
          </a:p>
          <a:p>
            <a:endParaRPr lang="en-US" dirty="0"/>
          </a:p>
        </p:txBody>
      </p:sp>
      <p:pic>
        <p:nvPicPr>
          <p:cNvPr id="2" name="Picture 1">
            <a:extLst>
              <a:ext uri="{FF2B5EF4-FFF2-40B4-BE49-F238E27FC236}">
                <a16:creationId xmlns:a16="http://schemas.microsoft.com/office/drawing/2014/main" id="{E6D7983C-FAC7-3712-5BAA-4224A8950209}"/>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5" name="TextBox 4">
            <a:extLst>
              <a:ext uri="{FF2B5EF4-FFF2-40B4-BE49-F238E27FC236}">
                <a16:creationId xmlns:a16="http://schemas.microsoft.com/office/drawing/2014/main" id="{03E23D82-2358-BC6B-6D97-7BE4AD2F1A25}"/>
              </a:ext>
            </a:extLst>
          </p:cNvPr>
          <p:cNvSpPr txBox="1"/>
          <p:nvPr/>
        </p:nvSpPr>
        <p:spPr>
          <a:xfrm>
            <a:off x="676223" y="3350589"/>
            <a:ext cx="9812302" cy="2077364"/>
          </a:xfrm>
          <a:prstGeom prst="rect">
            <a:avLst/>
          </a:prstGeom>
          <a:noFill/>
        </p:spPr>
        <p:txBody>
          <a:bodyPr wrap="none" rtlCol="0">
            <a:spAutoFit/>
          </a:bodyPr>
          <a:lstStyle/>
          <a:p>
            <a:pPr marL="342900" indent="-342900">
              <a:buFont typeface="Wingdings" pitchFamily="2" charset="2"/>
              <a:buChar char="Ø"/>
            </a:pPr>
            <a:r>
              <a:rPr lang="en-AU" sz="2200" dirty="0">
                <a:solidFill>
                  <a:srgbClr val="000000"/>
                </a:solidFill>
                <a:effectLst/>
                <a:latin typeface="Myriad Pro" panose="020B0503030403020204" pitchFamily="34" charset="0"/>
              </a:rPr>
              <a:t>Delivered exclusively by 200 therapists UK- wide exclusively registered with </a:t>
            </a:r>
            <a:br>
              <a:rPr lang="en-AU" sz="2200" dirty="0">
                <a:solidFill>
                  <a:srgbClr val="000000"/>
                </a:solidFill>
                <a:effectLst/>
                <a:latin typeface="Myriad Pro" panose="020B0503030403020204" pitchFamily="34" charset="0"/>
              </a:rPr>
            </a:br>
            <a:r>
              <a:rPr lang="en-AU" sz="2200" dirty="0">
                <a:solidFill>
                  <a:srgbClr val="000000"/>
                </a:solidFill>
                <a:effectLst/>
                <a:latin typeface="Myriad Pro" panose="020B0503030403020204" pitchFamily="34" charset="0"/>
              </a:rPr>
              <a:t>the Human Givens Institute, accredited by the Professional Standards Authority﻿﻿</a:t>
            </a:r>
            <a:endParaRPr lang="en-AU" sz="2200" dirty="0">
              <a:solidFill>
                <a:srgbClr val="000000"/>
              </a:solidFill>
              <a:latin typeface="Myriad Pro" panose="020B0503030403020204" pitchFamily="34" charset="0"/>
            </a:endParaRPr>
          </a:p>
          <a:p>
            <a:pPr marL="285750" indent="-285750">
              <a:lnSpc>
                <a:spcPts val="3500"/>
              </a:lnSpc>
              <a:buFont typeface="Wingdings" pitchFamily="2" charset="2"/>
              <a:buChar char="Ø"/>
            </a:pPr>
            <a:r>
              <a:rPr lang="en-AU" sz="2200" dirty="0">
                <a:solidFill>
                  <a:srgbClr val="000000"/>
                </a:solidFill>
                <a:effectLst/>
                <a:latin typeface="Myriad Pro" panose="020B0503030403020204" pitchFamily="34" charset="0"/>
              </a:rPr>
              <a:t>Clinically measured improvement of conditions﻿﻿</a:t>
            </a:r>
          </a:p>
          <a:p>
            <a:pPr marL="285750" indent="-285750">
              <a:lnSpc>
                <a:spcPts val="3500"/>
              </a:lnSpc>
              <a:buFont typeface="Wingdings" pitchFamily="2" charset="2"/>
              <a:buChar char="Ø"/>
            </a:pPr>
            <a:r>
              <a:rPr lang="en-AU" sz="2200" dirty="0">
                <a:solidFill>
                  <a:srgbClr val="000000"/>
                </a:solidFill>
                <a:effectLst/>
                <a:latin typeface="Myriad Pro" panose="020B0503030403020204" pitchFamily="34" charset="0"/>
              </a:rPr>
              <a:t>Modern, using latest research</a:t>
            </a:r>
          </a:p>
          <a:p>
            <a:pPr marL="285750" indent="-285750">
              <a:lnSpc>
                <a:spcPts val="3500"/>
              </a:lnSpc>
              <a:buFont typeface="Wingdings" pitchFamily="2" charset="2"/>
              <a:buChar char="Ø"/>
            </a:pPr>
            <a:r>
              <a:rPr lang="en-AU" sz="2200" dirty="0">
                <a:solidFill>
                  <a:srgbClr val="000000"/>
                </a:solidFill>
                <a:effectLst/>
                <a:latin typeface="Myriad Pro" panose="020B0503030403020204" pitchFamily="34" charset="0"/>
              </a:rPr>
              <a:t>﻿﻿Consistent with NICE guidelines</a:t>
            </a:r>
          </a:p>
        </p:txBody>
      </p:sp>
    </p:spTree>
    <p:extLst>
      <p:ext uri="{BB962C8B-B14F-4D97-AF65-F5344CB8AC3E}">
        <p14:creationId xmlns:p14="http://schemas.microsoft.com/office/powerpoint/2010/main" val="2784598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1" y="0"/>
            <a:ext cx="12192000"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569975" cy="769441"/>
          </a:xfrm>
          <a:prstGeom prst="rect">
            <a:avLst/>
          </a:prstGeom>
          <a:noFill/>
        </p:spPr>
        <p:txBody>
          <a:bodyPr wrap="square" rtlCol="0">
            <a:spAutoFit/>
          </a:bodyPr>
          <a:lstStyle/>
          <a:p>
            <a:r>
              <a:rPr lang="en-US" sz="4400" b="1" dirty="0">
                <a:latin typeface="Myriad Pro" panose="020B0503030403020204" pitchFamily="34" charset="0"/>
              </a:rPr>
              <a:t>Social Support</a:t>
            </a:r>
            <a:endParaRPr lang="en-US" sz="4800" b="1" dirty="0">
              <a:latin typeface="Myriad Pro" panose="020B0503030403020204" pitchFamily="34" charset="0"/>
            </a:endParaRPr>
          </a:p>
        </p:txBody>
      </p:sp>
      <p:sp>
        <p:nvSpPr>
          <p:cNvPr id="4" name="TextBox 3">
            <a:extLst>
              <a:ext uri="{FF2B5EF4-FFF2-40B4-BE49-F238E27FC236}">
                <a16:creationId xmlns:a16="http://schemas.microsoft.com/office/drawing/2014/main" id="{EC5D26A1-E040-7F28-344A-E77B70B5660B}"/>
              </a:ext>
            </a:extLst>
          </p:cNvPr>
          <p:cNvSpPr txBox="1"/>
          <p:nvPr/>
        </p:nvSpPr>
        <p:spPr>
          <a:xfrm>
            <a:off x="712665" y="1472685"/>
            <a:ext cx="8740096" cy="1569660"/>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Since 2015, PTSD Resolution has provided social support to beneficiaries post- therapy, addressing practical needs. </a:t>
            </a:r>
          </a:p>
          <a:p>
            <a:endParaRPr lang="en-AU" sz="2400" dirty="0">
              <a:solidFill>
                <a:srgbClr val="000000"/>
              </a:solidFill>
              <a:latin typeface="Myriad Pro" panose="020B0503030403020204" pitchFamily="34" charset="0"/>
            </a:endParaRPr>
          </a:p>
          <a:p>
            <a:r>
              <a:rPr lang="en-AU" sz="2400" dirty="0">
                <a:solidFill>
                  <a:srgbClr val="000000"/>
                </a:solidFill>
                <a:effectLst/>
                <a:latin typeface="Myriad Pro" panose="020B0503030403020204" pitchFamily="34" charset="0"/>
              </a:rPr>
              <a:t>We provide social support and advice on:</a:t>
            </a:r>
            <a:endParaRPr lang="en-AU" sz="2400" dirty="0">
              <a:solidFill>
                <a:srgbClr val="000000"/>
              </a:solidFill>
              <a:latin typeface="Myriad Pro" panose="020B0503030403020204" pitchFamily="34" charset="0"/>
            </a:endParaRPr>
          </a:p>
        </p:txBody>
      </p:sp>
      <p:sp>
        <p:nvSpPr>
          <p:cNvPr id="5" name="TextBox 4">
            <a:extLst>
              <a:ext uri="{FF2B5EF4-FFF2-40B4-BE49-F238E27FC236}">
                <a16:creationId xmlns:a16="http://schemas.microsoft.com/office/drawing/2014/main" id="{03E23D82-2358-BC6B-6D97-7BE4AD2F1A25}"/>
              </a:ext>
            </a:extLst>
          </p:cNvPr>
          <p:cNvSpPr txBox="1"/>
          <p:nvPr/>
        </p:nvSpPr>
        <p:spPr>
          <a:xfrm>
            <a:off x="712665" y="3299021"/>
            <a:ext cx="3051261" cy="1852302"/>
          </a:xfrm>
          <a:prstGeom prst="rect">
            <a:avLst/>
          </a:prstGeom>
          <a:noFill/>
        </p:spPr>
        <p:txBody>
          <a:bodyPr wrap="squar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Housing</a:t>
            </a:r>
          </a:p>
          <a:p>
            <a:pPr marL="285750" indent="-285750">
              <a:lnSpc>
                <a:spcPts val="3500"/>
              </a:lnSpc>
              <a:buFont typeface="Wingdings" pitchFamily="2" charset="2"/>
              <a:buChar char="Ø"/>
            </a:pPr>
            <a:r>
              <a:rPr lang="en-AU" sz="2400" dirty="0">
                <a:solidFill>
                  <a:srgbClr val="000000"/>
                </a:solidFill>
                <a:latin typeface="Myriad Pro" panose="020B0503030403020204" pitchFamily="34" charset="0"/>
              </a:rPr>
              <a:t>H</a:t>
            </a:r>
            <a:r>
              <a:rPr lang="en-AU" sz="2400" dirty="0">
                <a:solidFill>
                  <a:srgbClr val="000000"/>
                </a:solidFill>
                <a:effectLst/>
                <a:latin typeface="Myriad Pro" panose="020B0503030403020204" pitchFamily="34" charset="0"/>
              </a:rPr>
              <a:t>ousehold items</a:t>
            </a:r>
          </a:p>
          <a:p>
            <a:pPr marL="285750" indent="-285750">
              <a:lnSpc>
                <a:spcPts val="3500"/>
              </a:lnSpc>
              <a:buFont typeface="Wingdings" pitchFamily="2" charset="2"/>
              <a:buChar char="Ø"/>
            </a:pPr>
            <a:r>
              <a:rPr lang="en-AU" sz="2400" dirty="0">
                <a:solidFill>
                  <a:srgbClr val="000000"/>
                </a:solidFill>
                <a:latin typeface="Myriad Pro" panose="020B0503030403020204" pitchFamily="34" charset="0"/>
              </a:rPr>
              <a:t>D</a:t>
            </a:r>
            <a:r>
              <a:rPr lang="en-AU" sz="2400" dirty="0">
                <a:solidFill>
                  <a:srgbClr val="000000"/>
                </a:solidFill>
                <a:effectLst/>
                <a:latin typeface="Myriad Pro" panose="020B0503030403020204" pitchFamily="34" charset="0"/>
              </a:rPr>
              <a:t>ebt issues</a:t>
            </a:r>
          </a:p>
          <a:p>
            <a:pPr marL="285750" indent="-285750">
              <a:lnSpc>
                <a:spcPts val="3500"/>
              </a:lnSpc>
              <a:buFont typeface="Wingdings" pitchFamily="2" charset="2"/>
              <a:buChar char="Ø"/>
            </a:pPr>
            <a:r>
              <a:rPr lang="en-AU" sz="2400" dirty="0">
                <a:solidFill>
                  <a:srgbClr val="000000"/>
                </a:solidFill>
                <a:latin typeface="Myriad Pro" panose="020B0503030403020204" pitchFamily="34" charset="0"/>
              </a:rPr>
              <a:t>Le</a:t>
            </a:r>
            <a:r>
              <a:rPr lang="en-AU" sz="2400" dirty="0">
                <a:solidFill>
                  <a:srgbClr val="000000"/>
                </a:solidFill>
                <a:effectLst/>
                <a:latin typeface="Myriad Pro" panose="020B0503030403020204" pitchFamily="34" charset="0"/>
              </a:rPr>
              <a:t>gal problems</a:t>
            </a:r>
          </a:p>
        </p:txBody>
      </p:sp>
      <p:sp>
        <p:nvSpPr>
          <p:cNvPr id="2" name="TextBox 1">
            <a:extLst>
              <a:ext uri="{FF2B5EF4-FFF2-40B4-BE49-F238E27FC236}">
                <a16:creationId xmlns:a16="http://schemas.microsoft.com/office/drawing/2014/main" id="{579CC243-C521-723E-A2C7-C73EE0B24B96}"/>
              </a:ext>
            </a:extLst>
          </p:cNvPr>
          <p:cNvSpPr txBox="1"/>
          <p:nvPr/>
        </p:nvSpPr>
        <p:spPr>
          <a:xfrm>
            <a:off x="3466214" y="3301949"/>
            <a:ext cx="7793665" cy="1852302"/>
          </a:xfrm>
          <a:prstGeom prst="rect">
            <a:avLst/>
          </a:prstGeom>
          <a:noFill/>
        </p:spPr>
        <p:txBody>
          <a:bodyPr wrap="squar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Social support and engagement</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Hobbies and recreation</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Application form filling for benefits and other support</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Computer laptops</a:t>
            </a:r>
          </a:p>
        </p:txBody>
      </p:sp>
      <p:pic>
        <p:nvPicPr>
          <p:cNvPr id="3" name="Picture 2">
            <a:extLst>
              <a:ext uri="{FF2B5EF4-FFF2-40B4-BE49-F238E27FC236}">
                <a16:creationId xmlns:a16="http://schemas.microsoft.com/office/drawing/2014/main" id="{CD2F9387-294A-8A7B-4A77-E2E4E114B335}"/>
              </a:ext>
            </a:extLst>
          </p:cNvPr>
          <p:cNvPicPr>
            <a:picLocks noGrp="1" noRot="1" noMove="1" noResize="1" noEditPoints="1" noAdjustHandles="1" noChangeArrowheads="1" noChangeShapeType="1" noCrop="1"/>
          </p:cNvPicPr>
          <p:nvPr/>
        </p:nvPicPr>
        <p:blipFill>
          <a:blip r:embed="rId4"/>
          <a:srcRect/>
          <a:stretch/>
        </p:blipFill>
        <p:spPr>
          <a:xfrm>
            <a:off x="0" y="5346431"/>
            <a:ext cx="12191999" cy="1511569"/>
          </a:xfrm>
          <a:prstGeom prst="rect">
            <a:avLst/>
          </a:prstGeom>
        </p:spPr>
      </p:pic>
    </p:spTree>
    <p:extLst>
      <p:ext uri="{BB962C8B-B14F-4D97-AF65-F5344CB8AC3E}">
        <p14:creationId xmlns:p14="http://schemas.microsoft.com/office/powerpoint/2010/main" val="378049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 y="3882"/>
            <a:ext cx="12192001" cy="5454098"/>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4788"/>
            <a:ext cx="12192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1899726" y="4617268"/>
            <a:ext cx="8412880" cy="769441"/>
          </a:xfrm>
          <a:prstGeom prst="rect">
            <a:avLst/>
          </a:prstGeom>
          <a:noFill/>
        </p:spPr>
        <p:txBody>
          <a:bodyPr wrap="none" rtlCol="0">
            <a:spAutoFit/>
          </a:bodyPr>
          <a:lstStyle/>
          <a:p>
            <a:r>
              <a:rPr lang="en-US" sz="4400" b="1" dirty="0">
                <a:latin typeface="Myriad Pro" panose="020B0503030403020204" pitchFamily="34" charset="0"/>
              </a:rPr>
              <a:t>Our Impact Over the Last Decade</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0DDE0841-01D8-E671-0A86-127414AEE503}"/>
              </a:ext>
            </a:extLst>
          </p:cNvPr>
          <p:cNvPicPr>
            <a:picLocks noGrp="1" noRot="1" noMove="1" noResize="1" noEditPoints="1" noAdjustHandles="1" noChangeArrowheads="1" noChangeShapeType="1" noCrop="1"/>
          </p:cNvPicPr>
          <p:nvPr/>
        </p:nvPicPr>
        <p:blipFill>
          <a:blip r:embed="rId4"/>
          <a:srcRect/>
          <a:stretch/>
        </p:blipFill>
        <p:spPr>
          <a:xfrm>
            <a:off x="0" y="5346431"/>
            <a:ext cx="12192000" cy="1511569"/>
          </a:xfrm>
          <a:prstGeom prst="rect">
            <a:avLst/>
          </a:prstGeom>
        </p:spPr>
      </p:pic>
    </p:spTree>
    <p:extLst>
      <p:ext uri="{BB962C8B-B14F-4D97-AF65-F5344CB8AC3E}">
        <p14:creationId xmlns:p14="http://schemas.microsoft.com/office/powerpoint/2010/main" val="112889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0"/>
            <a:ext cx="12195023"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Our Impact Over the Last Decade</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0394A46B-0C45-AD7C-7915-4DFC20032A78}"/>
              </a:ext>
            </a:extLst>
          </p:cNvPr>
          <p:cNvSpPr txBox="1">
            <a:spLocks/>
          </p:cNvSpPr>
          <p:nvPr/>
        </p:nvSpPr>
        <p:spPr>
          <a:xfrm>
            <a:off x="676223" y="2130648"/>
            <a:ext cx="10025501" cy="2301143"/>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We treated 4,027 beneficiaries </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We raised over £2.48 million</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Over the last 10 years 85.76% of costs has been spent on charitable objects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92% of donations go directly to pay for charitable objects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Current cost per beneficiary is £</a:t>
            </a:r>
            <a:r>
              <a:rPr lang="en-AU" sz="2400" dirty="0">
                <a:solidFill>
                  <a:srgbClr val="000000"/>
                </a:solidFill>
                <a:latin typeface="Myriad Pro" panose="020B0503030403020204" pitchFamily="34" charset="0"/>
              </a:rPr>
              <a:t>940</a:t>
            </a:r>
            <a:endParaRPr lang="en-AU" sz="2400" dirty="0">
              <a:solidFill>
                <a:srgbClr val="000000"/>
              </a:solidFill>
              <a:effectLst/>
              <a:latin typeface="Myriad Pro" panose="020B0503030403020204" pitchFamily="34" charset="0"/>
            </a:endParaRPr>
          </a:p>
        </p:txBody>
      </p:sp>
      <p:pic>
        <p:nvPicPr>
          <p:cNvPr id="4" name="Picture 3">
            <a:extLst>
              <a:ext uri="{FF2B5EF4-FFF2-40B4-BE49-F238E27FC236}">
                <a16:creationId xmlns:a16="http://schemas.microsoft.com/office/drawing/2014/main" id="{75B478C9-DF23-AE60-9DCE-1BFB55ABEF5F}"/>
              </a:ext>
            </a:extLst>
          </p:cNvPr>
          <p:cNvPicPr>
            <a:picLocks noGrp="1" noRot="1" noMove="1" noResize="1" noEditPoints="1" noAdjustHandles="1" noChangeArrowheads="1" noChangeShapeType="1" noCrop="1"/>
          </p:cNvPicPr>
          <p:nvPr/>
        </p:nvPicPr>
        <p:blipFill>
          <a:blip r:embed="rId4"/>
          <a:srcRect/>
          <a:stretch/>
        </p:blipFill>
        <p:spPr>
          <a:xfrm>
            <a:off x="0" y="5346431"/>
            <a:ext cx="12192000" cy="1511569"/>
          </a:xfrm>
          <a:prstGeom prst="rect">
            <a:avLst/>
          </a:prstGeom>
        </p:spPr>
      </p:pic>
    </p:spTree>
    <p:extLst>
      <p:ext uri="{BB962C8B-B14F-4D97-AF65-F5344CB8AC3E}">
        <p14:creationId xmlns:p14="http://schemas.microsoft.com/office/powerpoint/2010/main" val="304534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1" y="0"/>
            <a:ext cx="12192000"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Beneficiaries’ Testimonials</a:t>
            </a:r>
            <a:endParaRPr lang="en-US" sz="4800" b="1" dirty="0">
              <a:latin typeface="Myriad Pro" panose="020B0503030403020204" pitchFamily="34" charset="0"/>
            </a:endParaRPr>
          </a:p>
        </p:txBody>
      </p:sp>
      <p:sp>
        <p:nvSpPr>
          <p:cNvPr id="2" name="TextBox 1">
            <a:extLst>
              <a:ext uri="{FF2B5EF4-FFF2-40B4-BE49-F238E27FC236}">
                <a16:creationId xmlns:a16="http://schemas.microsoft.com/office/drawing/2014/main" id="{87431CBF-FE02-8E79-D08C-5E1D104A32B3}"/>
              </a:ext>
            </a:extLst>
          </p:cNvPr>
          <p:cNvSpPr txBox="1"/>
          <p:nvPr/>
        </p:nvSpPr>
        <p:spPr>
          <a:xfrm>
            <a:off x="676223" y="1580051"/>
            <a:ext cx="9334607" cy="1708160"/>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AB, Service in Afghanistan</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“My treatment has really calmed me down and I can talk about my job and active duty</a:t>
            </a:r>
          </a:p>
          <a:p>
            <a:r>
              <a:rPr lang="en-AU" sz="2000" dirty="0">
                <a:solidFill>
                  <a:srgbClr val="000000"/>
                </a:solidFill>
                <a:effectLst/>
                <a:latin typeface="Myriad Pro" panose="020B0503030403020204" pitchFamily="34" charset="0"/>
              </a:rPr>
              <a:t>without freaking out. Even the creaks in my old house don’t bother me anymore!</a:t>
            </a:r>
          </a:p>
          <a:p>
            <a:r>
              <a:rPr lang="en-AU" sz="2000" dirty="0">
                <a:solidFill>
                  <a:srgbClr val="000000"/>
                </a:solidFill>
                <a:effectLst/>
                <a:latin typeface="Myriad Pro" panose="020B0503030403020204" pitchFamily="34" charset="0"/>
              </a:rPr>
              <a:t>My family have noticed a big difference too: I no longer detonate over nothing and</a:t>
            </a:r>
          </a:p>
          <a:p>
            <a:r>
              <a:rPr lang="en-AU" sz="2000" dirty="0">
                <a:solidFill>
                  <a:srgbClr val="000000"/>
                </a:solidFill>
                <a:effectLst/>
                <a:latin typeface="Myriad Pro" panose="020B0503030403020204" pitchFamily="34" charset="0"/>
              </a:rPr>
              <a:t>we’re all getting on so much better.”</a:t>
            </a:r>
            <a:endParaRPr lang="en-US" sz="2000" dirty="0">
              <a:latin typeface="Myriad Pro" panose="020B0503030403020204" pitchFamily="34" charset="0"/>
            </a:endParaRPr>
          </a:p>
        </p:txBody>
      </p:sp>
      <p:sp>
        <p:nvSpPr>
          <p:cNvPr id="4" name="TextBox 3">
            <a:extLst>
              <a:ext uri="{FF2B5EF4-FFF2-40B4-BE49-F238E27FC236}">
                <a16:creationId xmlns:a16="http://schemas.microsoft.com/office/drawing/2014/main" id="{7D90B6A8-BF79-1FD6-1DEB-AD4F751CD9C7}"/>
              </a:ext>
            </a:extLst>
          </p:cNvPr>
          <p:cNvSpPr txBox="1"/>
          <p:nvPr/>
        </p:nvSpPr>
        <p:spPr>
          <a:xfrm>
            <a:off x="676223" y="3469777"/>
            <a:ext cx="9719327" cy="1708160"/>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JF, Service in Bosnia, Kosovo, Iraq and Afghanistan</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“I finished each of the sessions feeling better than when I started. So far, I’ve not had</a:t>
            </a:r>
          </a:p>
          <a:p>
            <a:r>
              <a:rPr lang="en-AU" sz="2000" dirty="0">
                <a:solidFill>
                  <a:srgbClr val="000000"/>
                </a:solidFill>
                <a:effectLst/>
                <a:latin typeface="Myriad Pro" panose="020B0503030403020204" pitchFamily="34" charset="0"/>
              </a:rPr>
              <a:t> a single flashback nor have I had any problems with anxiety or sleeplessness. Even better,</a:t>
            </a:r>
          </a:p>
          <a:p>
            <a:r>
              <a:rPr lang="en-AU" sz="2000" dirty="0">
                <a:solidFill>
                  <a:srgbClr val="000000"/>
                </a:solidFill>
                <a:effectLst/>
                <a:latin typeface="Myriad Pro" panose="020B0503030403020204" pitchFamily="34" charset="0"/>
              </a:rPr>
              <a:t>I have a range of skills to help me cope with anxiety, depression and any stressful</a:t>
            </a:r>
          </a:p>
          <a:p>
            <a:r>
              <a:rPr lang="en-AU" sz="2000" dirty="0">
                <a:solidFill>
                  <a:srgbClr val="000000"/>
                </a:solidFill>
                <a:effectLst/>
                <a:latin typeface="Myriad Pro" panose="020B0503030403020204" pitchFamily="34" charset="0"/>
              </a:rPr>
              <a:t>situations which I might encounter in the future.”</a:t>
            </a:r>
            <a:endParaRPr lang="en-US" sz="2000" dirty="0">
              <a:latin typeface="Myriad Pro" panose="020B0503030403020204" pitchFamily="34" charset="0"/>
            </a:endParaRPr>
          </a:p>
        </p:txBody>
      </p:sp>
      <p:pic>
        <p:nvPicPr>
          <p:cNvPr id="3" name="Picture 2">
            <a:extLst>
              <a:ext uri="{FF2B5EF4-FFF2-40B4-BE49-F238E27FC236}">
                <a16:creationId xmlns:a16="http://schemas.microsoft.com/office/drawing/2014/main" id="{0B97BF22-0ED9-0D2A-1B70-7B1DE91388D5}"/>
              </a:ext>
            </a:extLst>
          </p:cNvPr>
          <p:cNvPicPr>
            <a:picLocks noGrp="1" noRot="1" noMove="1" noResize="1" noEditPoints="1" noAdjustHandles="1" noChangeArrowheads="1" noChangeShapeType="1" noCrop="1"/>
          </p:cNvPicPr>
          <p:nvPr/>
        </p:nvPicPr>
        <p:blipFill>
          <a:blip r:embed="rId4"/>
          <a:srcRect/>
          <a:stretch/>
        </p:blipFill>
        <p:spPr>
          <a:xfrm>
            <a:off x="0" y="5346431"/>
            <a:ext cx="12191999" cy="1511569"/>
          </a:xfrm>
          <a:prstGeom prst="rect">
            <a:avLst/>
          </a:prstGeom>
        </p:spPr>
      </p:pic>
    </p:spTree>
    <p:extLst>
      <p:ext uri="{BB962C8B-B14F-4D97-AF65-F5344CB8AC3E}">
        <p14:creationId xmlns:p14="http://schemas.microsoft.com/office/powerpoint/2010/main" val="173899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411"/>
            <a:ext cx="12199143"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Beneficiaries’ Testimonials</a:t>
            </a:r>
            <a:endParaRPr lang="en-US" sz="4800" b="1" dirty="0">
              <a:latin typeface="Myriad Pro" panose="020B0503030403020204" pitchFamily="34" charset="0"/>
            </a:endParaRPr>
          </a:p>
        </p:txBody>
      </p:sp>
      <p:sp>
        <p:nvSpPr>
          <p:cNvPr id="2" name="TextBox 1">
            <a:extLst>
              <a:ext uri="{FF2B5EF4-FFF2-40B4-BE49-F238E27FC236}">
                <a16:creationId xmlns:a16="http://schemas.microsoft.com/office/drawing/2014/main" id="{87431CBF-FE02-8E79-D08C-5E1D104A32B3}"/>
              </a:ext>
            </a:extLst>
          </p:cNvPr>
          <p:cNvSpPr txBox="1"/>
          <p:nvPr/>
        </p:nvSpPr>
        <p:spPr>
          <a:xfrm>
            <a:off x="676223" y="1580051"/>
            <a:ext cx="9652001" cy="1708160"/>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SP, Partner of a Veteran</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“In January 2015, my husband attempted suicide after receiving a diagnosis of PTSD and</a:t>
            </a:r>
          </a:p>
          <a:p>
            <a:r>
              <a:rPr lang="en-AU" sz="2000" dirty="0">
                <a:solidFill>
                  <a:srgbClr val="000000"/>
                </a:solidFill>
                <a:effectLst/>
                <a:latin typeface="Myriad Pro" panose="020B0503030403020204" pitchFamily="34" charset="0"/>
              </a:rPr>
              <a:t>our marriage subsequently broke down. Our PTSD Resolution sessions have made the</a:t>
            </a:r>
          </a:p>
          <a:p>
            <a:r>
              <a:rPr lang="en-AU" sz="2000" dirty="0">
                <a:solidFill>
                  <a:srgbClr val="000000"/>
                </a:solidFill>
                <a:effectLst/>
                <a:latin typeface="Myriad Pro" panose="020B0503030403020204" pitchFamily="34" charset="0"/>
              </a:rPr>
              <a:t>traumatic memories fade more quickly and feel less significant. I really feel positive about</a:t>
            </a:r>
          </a:p>
          <a:p>
            <a:r>
              <a:rPr lang="en-AU" sz="2000" dirty="0">
                <a:solidFill>
                  <a:srgbClr val="000000"/>
                </a:solidFill>
                <a:effectLst/>
                <a:latin typeface="Myriad Pro" panose="020B0503030403020204" pitchFamily="34" charset="0"/>
              </a:rPr>
              <a:t>the road ahead and my marriage is back on track.”</a:t>
            </a:r>
            <a:endParaRPr lang="en-US" sz="2000" dirty="0">
              <a:latin typeface="Myriad Pro" panose="020B0503030403020204" pitchFamily="34" charset="0"/>
            </a:endParaRPr>
          </a:p>
        </p:txBody>
      </p:sp>
      <p:sp>
        <p:nvSpPr>
          <p:cNvPr id="4" name="TextBox 3">
            <a:extLst>
              <a:ext uri="{FF2B5EF4-FFF2-40B4-BE49-F238E27FC236}">
                <a16:creationId xmlns:a16="http://schemas.microsoft.com/office/drawing/2014/main" id="{7D90B6A8-BF79-1FD6-1DEB-AD4F751CD9C7}"/>
              </a:ext>
            </a:extLst>
          </p:cNvPr>
          <p:cNvSpPr txBox="1"/>
          <p:nvPr/>
        </p:nvSpPr>
        <p:spPr>
          <a:xfrm>
            <a:off x="676223" y="3475443"/>
            <a:ext cx="9533379" cy="1708160"/>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CL, Service in Afghanistan</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“I used to spend all my time in bed or in my shed, hiding away from people, but I’m now</a:t>
            </a:r>
          </a:p>
          <a:p>
            <a:r>
              <a:rPr lang="en-AU" sz="2000" dirty="0">
                <a:solidFill>
                  <a:srgbClr val="000000"/>
                </a:solidFill>
                <a:effectLst/>
                <a:latin typeface="Myriad Pro" panose="020B0503030403020204" pitchFamily="34" charset="0"/>
              </a:rPr>
              <a:t>planning on going travelling - that’s how much things have changed. At first, I thought</a:t>
            </a:r>
          </a:p>
          <a:p>
            <a:r>
              <a:rPr lang="en-AU" sz="2000" dirty="0">
                <a:solidFill>
                  <a:srgbClr val="000000"/>
                </a:solidFill>
                <a:effectLst/>
                <a:latin typeface="Myriad Pro" panose="020B0503030403020204" pitchFamily="34" charset="0"/>
              </a:rPr>
              <a:t>this treatment was a ‘fluke’ but now I realise that it really does work and things just keep</a:t>
            </a:r>
          </a:p>
          <a:p>
            <a:r>
              <a:rPr lang="en-AU" sz="2000" dirty="0">
                <a:solidFill>
                  <a:srgbClr val="000000"/>
                </a:solidFill>
                <a:effectLst/>
                <a:latin typeface="Myriad Pro" panose="020B0503030403020204" pitchFamily="34" charset="0"/>
              </a:rPr>
              <a:t>getting better and better!”</a:t>
            </a:r>
            <a:endParaRPr lang="en-US" sz="2000" dirty="0">
              <a:latin typeface="Myriad Pro" panose="020B0503030403020204" pitchFamily="34" charset="0"/>
            </a:endParaRPr>
          </a:p>
        </p:txBody>
      </p:sp>
      <p:pic>
        <p:nvPicPr>
          <p:cNvPr id="3" name="Picture 2">
            <a:extLst>
              <a:ext uri="{FF2B5EF4-FFF2-40B4-BE49-F238E27FC236}">
                <a16:creationId xmlns:a16="http://schemas.microsoft.com/office/drawing/2014/main" id="{22647CC8-17DF-DD14-1D83-E80CCC6DC62E}"/>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116721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411"/>
            <a:ext cx="12199143"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Beneficiaries’ Testimonials</a:t>
            </a:r>
            <a:endParaRPr lang="en-US" sz="4800" b="1" dirty="0">
              <a:latin typeface="Myriad Pro" panose="020B0503030403020204" pitchFamily="34" charset="0"/>
            </a:endParaRPr>
          </a:p>
        </p:txBody>
      </p:sp>
      <p:sp>
        <p:nvSpPr>
          <p:cNvPr id="2" name="TextBox 1">
            <a:extLst>
              <a:ext uri="{FF2B5EF4-FFF2-40B4-BE49-F238E27FC236}">
                <a16:creationId xmlns:a16="http://schemas.microsoft.com/office/drawing/2014/main" id="{87431CBF-FE02-8E79-D08C-5E1D104A32B3}"/>
              </a:ext>
            </a:extLst>
          </p:cNvPr>
          <p:cNvSpPr txBox="1"/>
          <p:nvPr/>
        </p:nvSpPr>
        <p:spPr>
          <a:xfrm>
            <a:off x="676223" y="1580051"/>
            <a:ext cx="9544601" cy="1092607"/>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DT, Service in Falklands</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“Without question, I would recommend this treatment to others. I found the service</a:t>
            </a:r>
          </a:p>
          <a:p>
            <a:r>
              <a:rPr lang="en-AU" sz="2000" dirty="0">
                <a:solidFill>
                  <a:srgbClr val="000000"/>
                </a:solidFill>
                <a:effectLst/>
                <a:latin typeface="Myriad Pro" panose="020B0503030403020204" pitchFamily="34" charset="0"/>
              </a:rPr>
              <a:t>provided by PTSD Resolution to be non-threatening, welcoming, open and comforting.”</a:t>
            </a:r>
            <a:endParaRPr lang="en-US" sz="2000" dirty="0">
              <a:latin typeface="Myriad Pro" panose="020B0503030403020204" pitchFamily="34" charset="0"/>
            </a:endParaRPr>
          </a:p>
        </p:txBody>
      </p:sp>
      <p:sp>
        <p:nvSpPr>
          <p:cNvPr id="4" name="TextBox 3">
            <a:extLst>
              <a:ext uri="{FF2B5EF4-FFF2-40B4-BE49-F238E27FC236}">
                <a16:creationId xmlns:a16="http://schemas.microsoft.com/office/drawing/2014/main" id="{7D90B6A8-BF79-1FD6-1DEB-AD4F751CD9C7}"/>
              </a:ext>
            </a:extLst>
          </p:cNvPr>
          <p:cNvSpPr txBox="1"/>
          <p:nvPr/>
        </p:nvSpPr>
        <p:spPr>
          <a:xfrm>
            <a:off x="676223" y="2847861"/>
            <a:ext cx="9576661" cy="1708160"/>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RJ, Royal Air Force</a:t>
            </a:r>
          </a:p>
          <a:p>
            <a:endParaRPr lang="en-AU" sz="500" b="1"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“PTSD Resolution cured me on day one! I relaxed immediately and my therapist gave me</a:t>
            </a:r>
          </a:p>
          <a:p>
            <a:r>
              <a:rPr lang="en-AU" sz="2000" dirty="0">
                <a:solidFill>
                  <a:srgbClr val="000000"/>
                </a:solidFill>
                <a:effectLst/>
                <a:latin typeface="Myriad Pro" panose="020B0503030403020204" pitchFamily="34" charset="0"/>
              </a:rPr>
              <a:t>the confidence to talk about the events which had traumatised me. I feel so much better</a:t>
            </a:r>
          </a:p>
          <a:p>
            <a:r>
              <a:rPr lang="en-AU" sz="2000" dirty="0">
                <a:solidFill>
                  <a:srgbClr val="000000"/>
                </a:solidFill>
                <a:effectLst/>
                <a:latin typeface="Myriad Pro" panose="020B0503030403020204" pitchFamily="34" charset="0"/>
              </a:rPr>
              <a:t>- I’m sleeping properly, I’m relaxed around others, and I have more confidence. I would</a:t>
            </a:r>
          </a:p>
          <a:p>
            <a:r>
              <a:rPr lang="en-AU" sz="2000" dirty="0">
                <a:solidFill>
                  <a:srgbClr val="000000"/>
                </a:solidFill>
                <a:effectLst/>
                <a:latin typeface="Myriad Pro" panose="020B0503030403020204" pitchFamily="34" charset="0"/>
              </a:rPr>
              <a:t>highly recommend them to others and I already have - to around 30 people!”</a:t>
            </a:r>
            <a:endParaRPr lang="en-US" sz="2000" dirty="0">
              <a:latin typeface="Myriad Pro" panose="020B0503030403020204" pitchFamily="34" charset="0"/>
            </a:endParaRPr>
          </a:p>
        </p:txBody>
      </p:sp>
      <p:pic>
        <p:nvPicPr>
          <p:cNvPr id="5" name="Picture 4">
            <a:extLst>
              <a:ext uri="{FF2B5EF4-FFF2-40B4-BE49-F238E27FC236}">
                <a16:creationId xmlns:a16="http://schemas.microsoft.com/office/drawing/2014/main" id="{65201608-6D1C-FC79-D944-65A4CD5FEFFE}"/>
              </a:ext>
            </a:extLst>
          </p:cNvPr>
          <p:cNvPicPr>
            <a:picLocks/>
          </p:cNvPicPr>
          <p:nvPr/>
        </p:nvPicPr>
        <p:blipFill>
          <a:blip r:embed="rId4"/>
          <a:srcRect/>
          <a:stretch/>
        </p:blipFill>
        <p:spPr>
          <a:xfrm>
            <a:off x="0" y="5346431"/>
            <a:ext cx="12202166" cy="1511569"/>
          </a:xfrm>
          <a:prstGeom prst="rect">
            <a:avLst/>
          </a:prstGeom>
        </p:spPr>
      </p:pic>
      <p:sp>
        <p:nvSpPr>
          <p:cNvPr id="3" name="TextBox 2">
            <a:extLst>
              <a:ext uri="{FF2B5EF4-FFF2-40B4-BE49-F238E27FC236}">
                <a16:creationId xmlns:a16="http://schemas.microsoft.com/office/drawing/2014/main" id="{D964F7B6-6D39-6167-43EE-6DA72E09D720}"/>
              </a:ext>
            </a:extLst>
          </p:cNvPr>
          <p:cNvSpPr txBox="1"/>
          <p:nvPr/>
        </p:nvSpPr>
        <p:spPr>
          <a:xfrm>
            <a:off x="676223" y="4854363"/>
            <a:ext cx="5553123" cy="707886"/>
          </a:xfrm>
          <a:prstGeom prst="rect">
            <a:avLst/>
          </a:prstGeom>
          <a:noFill/>
        </p:spPr>
        <p:txBody>
          <a:bodyPr wrap="none" rtlCol="0">
            <a:spAutoFit/>
          </a:bodyPr>
          <a:lstStyle/>
          <a:p>
            <a:r>
              <a:rPr lang="en-AU" sz="2000" b="1" dirty="0">
                <a:solidFill>
                  <a:srgbClr val="000000"/>
                </a:solidFill>
                <a:effectLst/>
                <a:latin typeface="Myriad Pro" panose="020B0503030403020204" pitchFamily="34" charset="0"/>
              </a:rPr>
              <a:t>More statements can be found on our website:  </a:t>
            </a:r>
          </a:p>
          <a:p>
            <a:r>
              <a:rPr lang="en-AU" sz="2000" b="1" dirty="0">
                <a:solidFill>
                  <a:srgbClr val="000000"/>
                </a:solidFill>
                <a:effectLst/>
                <a:latin typeface="Myriad Pro" panose="020B0503030403020204" pitchFamily="34" charset="0"/>
              </a:rPr>
              <a:t>www.ptsdresolution.org/testimonials.php</a:t>
            </a:r>
            <a:endParaRPr lang="en-US" sz="2000" dirty="0"/>
          </a:p>
        </p:txBody>
      </p:sp>
    </p:spTree>
    <p:extLst>
      <p:ext uri="{BB962C8B-B14F-4D97-AF65-F5344CB8AC3E}">
        <p14:creationId xmlns:p14="http://schemas.microsoft.com/office/powerpoint/2010/main" val="324294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2"/>
          <a:srcRect/>
          <a:stretch/>
        </p:blipFill>
        <p:spPr>
          <a:xfrm>
            <a:off x="0" y="0"/>
            <a:ext cx="12192000" cy="5454098"/>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4788"/>
            <a:ext cx="121920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3078988" y="4617268"/>
            <a:ext cx="6034024" cy="769441"/>
          </a:xfrm>
          <a:prstGeom prst="rect">
            <a:avLst/>
          </a:prstGeom>
          <a:noFill/>
        </p:spPr>
        <p:txBody>
          <a:bodyPr wrap="none" rtlCol="0">
            <a:spAutoFit/>
          </a:bodyPr>
          <a:lstStyle/>
          <a:p>
            <a:r>
              <a:rPr lang="en-US" sz="4400" b="1" dirty="0">
                <a:latin typeface="Myriad Pro" panose="020B0503030403020204" pitchFamily="34" charset="0"/>
              </a:rPr>
              <a:t>Education and Training</a:t>
            </a:r>
            <a:endParaRPr lang="en-US" sz="4800" b="1" dirty="0">
              <a:latin typeface="Myriad Pro" panose="020B0503030403020204" pitchFamily="34" charset="0"/>
            </a:endParaRPr>
          </a:p>
        </p:txBody>
      </p:sp>
      <p:pic>
        <p:nvPicPr>
          <p:cNvPr id="3" name="Picture 2">
            <a:extLst>
              <a:ext uri="{FF2B5EF4-FFF2-40B4-BE49-F238E27FC236}">
                <a16:creationId xmlns:a16="http://schemas.microsoft.com/office/drawing/2014/main" id="{1B014894-25E3-BFB2-3C8D-B19A63B438AA}"/>
              </a:ext>
            </a:extLst>
          </p:cNvPr>
          <p:cNvPicPr>
            <a:picLocks noGrp="1" noRot="1" noMove="1" noResize="1" noEditPoints="1" noAdjustHandles="1" noChangeArrowheads="1" noChangeShapeType="1" noCrop="1"/>
          </p:cNvPicPr>
          <p:nvPr/>
        </p:nvPicPr>
        <p:blipFill>
          <a:blip r:embed="rId3"/>
          <a:srcRect/>
          <a:stretch/>
        </p:blipFill>
        <p:spPr>
          <a:xfrm>
            <a:off x="0" y="5346431"/>
            <a:ext cx="12192000" cy="1511569"/>
          </a:xfrm>
          <a:prstGeom prst="rect">
            <a:avLst/>
          </a:prstGeom>
        </p:spPr>
      </p:pic>
    </p:spTree>
    <p:extLst>
      <p:ext uri="{BB962C8B-B14F-4D97-AF65-F5344CB8AC3E}">
        <p14:creationId xmlns:p14="http://schemas.microsoft.com/office/powerpoint/2010/main" val="169860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10212494" cy="1261884"/>
          </a:xfrm>
          <a:prstGeom prst="rect">
            <a:avLst/>
          </a:prstGeom>
          <a:noFill/>
        </p:spPr>
        <p:txBody>
          <a:bodyPr wrap="square" rtlCol="0">
            <a:spAutoFit/>
          </a:bodyPr>
          <a:lstStyle/>
          <a:p>
            <a:r>
              <a:rPr lang="en-US" sz="3800" b="1" dirty="0">
                <a:latin typeface="Myriad Pro" panose="020B0503030403020204" pitchFamily="34" charset="0"/>
              </a:rPr>
              <a:t>Trauma Awareness Training for Everyone </a:t>
            </a:r>
          </a:p>
          <a:p>
            <a:r>
              <a:rPr lang="en-US" sz="3800" b="1" dirty="0">
                <a:latin typeface="Myriad Pro" panose="020B0503030403020204" pitchFamily="34" charset="0"/>
              </a:rPr>
              <a:t>(TATE)</a:t>
            </a:r>
          </a:p>
        </p:txBody>
      </p:sp>
      <p:pic>
        <p:nvPicPr>
          <p:cNvPr id="2" name="Picture 1">
            <a:extLst>
              <a:ext uri="{FF2B5EF4-FFF2-40B4-BE49-F238E27FC236}">
                <a16:creationId xmlns:a16="http://schemas.microsoft.com/office/drawing/2014/main" id="{45BB8714-F4A8-A439-152F-B191297546D7}"/>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3" name="TextBox 2">
            <a:extLst>
              <a:ext uri="{FF2B5EF4-FFF2-40B4-BE49-F238E27FC236}">
                <a16:creationId xmlns:a16="http://schemas.microsoft.com/office/drawing/2014/main" id="{D964F7B6-6D39-6167-43EE-6DA72E09D720}"/>
              </a:ext>
            </a:extLst>
          </p:cNvPr>
          <p:cNvSpPr txBox="1"/>
          <p:nvPr/>
        </p:nvSpPr>
        <p:spPr>
          <a:xfrm>
            <a:off x="676223" y="2014159"/>
            <a:ext cx="9052568" cy="3724096"/>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We provide bespoke training solutions for individuals and organisations. </a:t>
            </a:r>
            <a:r>
              <a:rPr lang="en-AU" sz="2400" dirty="0">
                <a:solidFill>
                  <a:srgbClr val="000000"/>
                </a:solidFill>
                <a:latin typeface="Myriad Pro" panose="020B0503030403020204" pitchFamily="34" charset="0"/>
              </a:rPr>
              <a:t>Training is currently delivered online, using a video conferencing platform such as Zoom, meaning that employees working from home can easily attend.  </a:t>
            </a:r>
          </a:p>
          <a:p>
            <a:endParaRPr lang="en-AU" sz="1000" dirty="0">
              <a:solidFill>
                <a:srgbClr val="000000"/>
              </a:solidFill>
              <a:latin typeface="Myriad Pro" panose="020B0503030403020204" pitchFamily="34" charset="0"/>
            </a:endParaRPr>
          </a:p>
          <a:p>
            <a:r>
              <a:rPr lang="en-AU" sz="2400" dirty="0">
                <a:solidFill>
                  <a:srgbClr val="000000"/>
                </a:solidFill>
                <a:latin typeface="Myriad Pro" panose="020B0503030403020204" pitchFamily="34" charset="0"/>
              </a:rPr>
              <a:t>Our TATE sessions vary in length, from a two-hour interactive presentation through to a full day of teaching and activity, and are designed to introduce staff, line managers and senior management </a:t>
            </a:r>
          </a:p>
          <a:p>
            <a:r>
              <a:rPr lang="en-AU" sz="2400" dirty="0">
                <a:solidFill>
                  <a:srgbClr val="000000"/>
                </a:solidFill>
                <a:latin typeface="Myriad Pro" panose="020B0503030403020204" pitchFamily="34" charset="0"/>
              </a:rPr>
              <a:t>to key understandings about trauma.</a:t>
            </a:r>
          </a:p>
          <a:p>
            <a:endParaRPr lang="en-AU" sz="1600" b="1" dirty="0">
              <a:solidFill>
                <a:srgbClr val="000000"/>
              </a:solidFill>
              <a:latin typeface="Myriad Pro" panose="020B0503030403020204" pitchFamily="34" charset="0"/>
            </a:endParaRPr>
          </a:p>
          <a:p>
            <a:endParaRPr lang="en-US" dirty="0"/>
          </a:p>
        </p:txBody>
      </p:sp>
    </p:spTree>
    <p:extLst>
      <p:ext uri="{BB962C8B-B14F-4D97-AF65-F5344CB8AC3E}">
        <p14:creationId xmlns:p14="http://schemas.microsoft.com/office/powerpoint/2010/main" val="157292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soldiers walking with a child&#10;&#10;Description automatically generated">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5461864"/>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4788"/>
            <a:ext cx="1220216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4429518" y="4586489"/>
            <a:ext cx="3332964" cy="830997"/>
          </a:xfrm>
          <a:prstGeom prst="rect">
            <a:avLst/>
          </a:prstGeom>
          <a:noFill/>
        </p:spPr>
        <p:txBody>
          <a:bodyPr wrap="none" rtlCol="0">
            <a:spAutoFit/>
          </a:bodyPr>
          <a:lstStyle/>
          <a:p>
            <a:r>
              <a:rPr lang="en-US" sz="4400" b="1" dirty="0">
                <a:latin typeface="Myriad Pro" panose="020B0503030403020204" pitchFamily="34" charset="0"/>
              </a:rPr>
              <a:t>Who We </a:t>
            </a:r>
            <a:r>
              <a:rPr lang="en-US" sz="4800" b="1" dirty="0">
                <a:latin typeface="Myriad Pro" panose="020B0503030403020204" pitchFamily="34" charset="0"/>
              </a:rPr>
              <a:t>Are</a:t>
            </a:r>
          </a:p>
        </p:txBody>
      </p:sp>
      <p:pic>
        <p:nvPicPr>
          <p:cNvPr id="2" name="Picture 1">
            <a:extLst>
              <a:ext uri="{FF2B5EF4-FFF2-40B4-BE49-F238E27FC236}">
                <a16:creationId xmlns:a16="http://schemas.microsoft.com/office/drawing/2014/main" id="{2E1A23EC-0802-8D41-C438-9491BB98ADDD}"/>
              </a:ext>
            </a:extLst>
          </p:cNvPr>
          <p:cNvPicPr>
            <a:picLocks noGrp="1" noRot="1" noChangeAspect="1" noMove="1" noResize="1" noEditPoints="1" noAdjustHandles="1" noChangeArrowheads="1" noChangeShapeType="1" noCrop="1"/>
          </p:cNvPicPr>
          <p:nvPr/>
        </p:nvPicPr>
        <p:blipFill>
          <a:blip r:embed="rId3"/>
          <a:srcRect/>
          <a:stretch/>
        </p:blipFill>
        <p:spPr>
          <a:xfrm>
            <a:off x="0" y="5346431"/>
            <a:ext cx="12202166" cy="1511569"/>
          </a:xfrm>
          <a:prstGeom prst="rect">
            <a:avLst/>
          </a:prstGeom>
        </p:spPr>
      </p:pic>
    </p:spTree>
    <p:extLst>
      <p:ext uri="{BB962C8B-B14F-4D97-AF65-F5344CB8AC3E}">
        <p14:creationId xmlns:p14="http://schemas.microsoft.com/office/powerpoint/2010/main" val="3600433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10212494" cy="1261884"/>
          </a:xfrm>
          <a:prstGeom prst="rect">
            <a:avLst/>
          </a:prstGeom>
          <a:noFill/>
        </p:spPr>
        <p:txBody>
          <a:bodyPr wrap="square" rtlCol="0">
            <a:spAutoFit/>
          </a:bodyPr>
          <a:lstStyle/>
          <a:p>
            <a:r>
              <a:rPr lang="en-US" sz="3800" b="1" dirty="0">
                <a:latin typeface="Myriad Pro" panose="020B0503030403020204" pitchFamily="34" charset="0"/>
              </a:rPr>
              <a:t>Trauma Awareness Training for Everyone </a:t>
            </a:r>
          </a:p>
          <a:p>
            <a:r>
              <a:rPr lang="en-US" sz="3800" b="1" dirty="0">
                <a:latin typeface="Myriad Pro" panose="020B0503030403020204" pitchFamily="34" charset="0"/>
              </a:rPr>
              <a:t>(TATE)</a:t>
            </a:r>
          </a:p>
        </p:txBody>
      </p:sp>
      <p:sp>
        <p:nvSpPr>
          <p:cNvPr id="3" name="TextBox 2">
            <a:extLst>
              <a:ext uri="{FF2B5EF4-FFF2-40B4-BE49-F238E27FC236}">
                <a16:creationId xmlns:a16="http://schemas.microsoft.com/office/drawing/2014/main" id="{D964F7B6-6D39-6167-43EE-6DA72E09D720}"/>
              </a:ext>
            </a:extLst>
          </p:cNvPr>
          <p:cNvSpPr txBox="1"/>
          <p:nvPr/>
        </p:nvSpPr>
        <p:spPr>
          <a:xfrm>
            <a:off x="676223" y="2154609"/>
            <a:ext cx="6828162" cy="461665"/>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A TATE course enables attendees to:</a:t>
            </a:r>
          </a:p>
        </p:txBody>
      </p:sp>
      <p:sp>
        <p:nvSpPr>
          <p:cNvPr id="2" name="TextBox 1">
            <a:extLst>
              <a:ext uri="{FF2B5EF4-FFF2-40B4-BE49-F238E27FC236}">
                <a16:creationId xmlns:a16="http://schemas.microsoft.com/office/drawing/2014/main" id="{57F5C14D-EA8A-63DE-0F29-1E088F8DA1EF}"/>
              </a:ext>
            </a:extLst>
          </p:cNvPr>
          <p:cNvSpPr txBox="1"/>
          <p:nvPr/>
        </p:nvSpPr>
        <p:spPr>
          <a:xfrm>
            <a:off x="676223" y="2703930"/>
            <a:ext cx="9735357" cy="1852302"/>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Recognise post-traumatic symptoms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Understand the effects of trauma on human behaviour</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Engage with traumatised people to explore practical options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Identify clear routes to resolving workplace difficulties caused by trauma</a:t>
            </a:r>
          </a:p>
        </p:txBody>
      </p:sp>
      <p:pic>
        <p:nvPicPr>
          <p:cNvPr id="4" name="Picture 3">
            <a:extLst>
              <a:ext uri="{FF2B5EF4-FFF2-40B4-BE49-F238E27FC236}">
                <a16:creationId xmlns:a16="http://schemas.microsoft.com/office/drawing/2014/main" id="{0F09FFAA-1BE8-340D-5CF7-B0DC7FDF8E25}"/>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3972671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10212494" cy="1261884"/>
          </a:xfrm>
          <a:prstGeom prst="rect">
            <a:avLst/>
          </a:prstGeom>
          <a:noFill/>
        </p:spPr>
        <p:txBody>
          <a:bodyPr wrap="square" rtlCol="0">
            <a:spAutoFit/>
          </a:bodyPr>
          <a:lstStyle/>
          <a:p>
            <a:r>
              <a:rPr lang="en-US" sz="3800" b="1" dirty="0">
                <a:latin typeface="Myriad Pro" panose="020B0503030403020204" pitchFamily="34" charset="0"/>
              </a:rPr>
              <a:t>Trauma Awareness Training for Everyone </a:t>
            </a:r>
          </a:p>
          <a:p>
            <a:r>
              <a:rPr lang="en-US" sz="3800" b="1" dirty="0">
                <a:latin typeface="Myriad Pro" panose="020B0503030403020204" pitchFamily="34" charset="0"/>
              </a:rPr>
              <a:t>(TATE)</a:t>
            </a:r>
          </a:p>
        </p:txBody>
      </p:sp>
      <p:sp>
        <p:nvSpPr>
          <p:cNvPr id="2" name="TextBox 1">
            <a:extLst>
              <a:ext uri="{FF2B5EF4-FFF2-40B4-BE49-F238E27FC236}">
                <a16:creationId xmlns:a16="http://schemas.microsoft.com/office/drawing/2014/main" id="{6FDA7432-F5F2-CF0F-2A13-08D8F41C4969}"/>
              </a:ext>
            </a:extLst>
          </p:cNvPr>
          <p:cNvSpPr txBox="1"/>
          <p:nvPr/>
        </p:nvSpPr>
        <p:spPr>
          <a:xfrm>
            <a:off x="676222" y="1917091"/>
            <a:ext cx="6734670" cy="707886"/>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“The best day’s training I have ever attended. Period.”</a:t>
            </a:r>
          </a:p>
          <a:p>
            <a:r>
              <a:rPr lang="en-AU" sz="2000" b="1" dirty="0">
                <a:solidFill>
                  <a:srgbClr val="000000"/>
                </a:solidFill>
                <a:effectLst/>
                <a:latin typeface="Myriad Pro" panose="020B0503030403020204" pitchFamily="34" charset="0"/>
              </a:rPr>
              <a:t>- Specialist Paramedic</a:t>
            </a:r>
          </a:p>
        </p:txBody>
      </p:sp>
      <p:sp>
        <p:nvSpPr>
          <p:cNvPr id="4" name="TextBox 3">
            <a:extLst>
              <a:ext uri="{FF2B5EF4-FFF2-40B4-BE49-F238E27FC236}">
                <a16:creationId xmlns:a16="http://schemas.microsoft.com/office/drawing/2014/main" id="{5E06DA40-999C-390B-C424-35A81D87FE87}"/>
              </a:ext>
            </a:extLst>
          </p:cNvPr>
          <p:cNvSpPr txBox="1"/>
          <p:nvPr/>
        </p:nvSpPr>
        <p:spPr>
          <a:xfrm>
            <a:off x="676222" y="2755500"/>
            <a:ext cx="8425247" cy="1323439"/>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“Makes very complex issues easily understandable and I am taking away far more than I expected from today. I know what signs to look out for now and I’ll  feel much more confident dealing with students who are distressed.” </a:t>
            </a:r>
          </a:p>
          <a:p>
            <a:r>
              <a:rPr lang="en-AU" sz="2000" b="1" dirty="0">
                <a:solidFill>
                  <a:srgbClr val="000000"/>
                </a:solidFill>
                <a:latin typeface="Myriad Pro" panose="020B0503030403020204" pitchFamily="34" charset="0"/>
              </a:rPr>
              <a:t>- </a:t>
            </a:r>
            <a:r>
              <a:rPr lang="en-AU" sz="2000" b="1" dirty="0">
                <a:solidFill>
                  <a:srgbClr val="000000"/>
                </a:solidFill>
                <a:effectLst/>
                <a:latin typeface="Myriad Pro" panose="020B0503030403020204" pitchFamily="34" charset="0"/>
              </a:rPr>
              <a:t>University Welfare Officer</a:t>
            </a:r>
          </a:p>
        </p:txBody>
      </p:sp>
      <p:sp>
        <p:nvSpPr>
          <p:cNvPr id="6" name="TextBox 5">
            <a:extLst>
              <a:ext uri="{FF2B5EF4-FFF2-40B4-BE49-F238E27FC236}">
                <a16:creationId xmlns:a16="http://schemas.microsoft.com/office/drawing/2014/main" id="{0836C7B1-396E-163B-FE2A-E17C0A3CFDA5}"/>
              </a:ext>
            </a:extLst>
          </p:cNvPr>
          <p:cNvSpPr txBox="1"/>
          <p:nvPr/>
        </p:nvSpPr>
        <p:spPr>
          <a:xfrm>
            <a:off x="2244315" y="1199345"/>
            <a:ext cx="8740096" cy="400110"/>
          </a:xfrm>
          <a:prstGeom prst="rect">
            <a:avLst/>
          </a:prstGeom>
          <a:noFill/>
        </p:spPr>
        <p:txBody>
          <a:bodyPr wrap="square" rtlCol="0">
            <a:spAutoFit/>
          </a:bodyPr>
          <a:lstStyle/>
          <a:p>
            <a:r>
              <a:rPr lang="en-AU" sz="2000" b="1" dirty="0">
                <a:solidFill>
                  <a:srgbClr val="000000"/>
                </a:solidFill>
                <a:effectLst/>
                <a:latin typeface="Myriad Pro" panose="020B0503030403020204" pitchFamily="34" charset="0"/>
              </a:rPr>
              <a:t>Feedback we have received:</a:t>
            </a:r>
          </a:p>
        </p:txBody>
      </p:sp>
      <p:pic>
        <p:nvPicPr>
          <p:cNvPr id="3" name="Picture 2">
            <a:extLst>
              <a:ext uri="{FF2B5EF4-FFF2-40B4-BE49-F238E27FC236}">
                <a16:creationId xmlns:a16="http://schemas.microsoft.com/office/drawing/2014/main" id="{C7FC2515-6E96-45AE-3D0C-E80856D8260B}"/>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5" name="TextBox 4">
            <a:extLst>
              <a:ext uri="{FF2B5EF4-FFF2-40B4-BE49-F238E27FC236}">
                <a16:creationId xmlns:a16="http://schemas.microsoft.com/office/drawing/2014/main" id="{C9B886E9-BE89-BA57-186D-6678FDEC766A}"/>
              </a:ext>
            </a:extLst>
          </p:cNvPr>
          <p:cNvSpPr txBox="1"/>
          <p:nvPr/>
        </p:nvSpPr>
        <p:spPr>
          <a:xfrm>
            <a:off x="676222" y="4192511"/>
            <a:ext cx="7816425" cy="1323439"/>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“I recognised my husband in so many of the slides that were shown today. Now I know what’s going on I can try to encourage him to get help and know where to turn to get it.”</a:t>
            </a:r>
          </a:p>
          <a:p>
            <a:r>
              <a:rPr lang="en-US" sz="2000" b="1" dirty="0">
                <a:latin typeface="Myriad Pro" panose="020B0503030403020204" pitchFamily="34" charset="0"/>
              </a:rPr>
              <a:t>- HR Manager and Veteran’s Wife</a:t>
            </a:r>
          </a:p>
        </p:txBody>
      </p:sp>
    </p:spTree>
    <p:extLst>
      <p:ext uri="{BB962C8B-B14F-4D97-AF65-F5344CB8AC3E}">
        <p14:creationId xmlns:p14="http://schemas.microsoft.com/office/powerpoint/2010/main" val="7068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10212494" cy="1261884"/>
          </a:xfrm>
          <a:prstGeom prst="rect">
            <a:avLst/>
          </a:prstGeom>
          <a:noFill/>
        </p:spPr>
        <p:txBody>
          <a:bodyPr wrap="square" rtlCol="0">
            <a:spAutoFit/>
          </a:bodyPr>
          <a:lstStyle/>
          <a:p>
            <a:r>
              <a:rPr lang="en-US" sz="3800" b="1" dirty="0">
                <a:latin typeface="Myriad Pro" panose="020B0503030403020204" pitchFamily="34" charset="0"/>
              </a:rPr>
              <a:t>Trauma Awareness Training for Everyone </a:t>
            </a:r>
          </a:p>
          <a:p>
            <a:r>
              <a:rPr lang="en-US" sz="3800" b="1" dirty="0">
                <a:latin typeface="Myriad Pro" panose="020B0503030403020204" pitchFamily="34" charset="0"/>
              </a:rPr>
              <a:t>(TATE)</a:t>
            </a:r>
          </a:p>
        </p:txBody>
      </p:sp>
      <p:sp>
        <p:nvSpPr>
          <p:cNvPr id="2" name="TextBox 1">
            <a:extLst>
              <a:ext uri="{FF2B5EF4-FFF2-40B4-BE49-F238E27FC236}">
                <a16:creationId xmlns:a16="http://schemas.microsoft.com/office/drawing/2014/main" id="{6FDA7432-F5F2-CF0F-2A13-08D8F41C4969}"/>
              </a:ext>
            </a:extLst>
          </p:cNvPr>
          <p:cNvSpPr txBox="1"/>
          <p:nvPr/>
        </p:nvSpPr>
        <p:spPr>
          <a:xfrm>
            <a:off x="676222" y="1846705"/>
            <a:ext cx="8659164" cy="830997"/>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“Excellent training, very well delivered with a balance of activities to support learning. Clear and well explained.”</a:t>
            </a:r>
          </a:p>
        </p:txBody>
      </p:sp>
      <p:sp>
        <p:nvSpPr>
          <p:cNvPr id="4" name="TextBox 3">
            <a:extLst>
              <a:ext uri="{FF2B5EF4-FFF2-40B4-BE49-F238E27FC236}">
                <a16:creationId xmlns:a16="http://schemas.microsoft.com/office/drawing/2014/main" id="{5E06DA40-999C-390B-C424-35A81D87FE87}"/>
              </a:ext>
            </a:extLst>
          </p:cNvPr>
          <p:cNvSpPr txBox="1"/>
          <p:nvPr/>
        </p:nvSpPr>
        <p:spPr>
          <a:xfrm>
            <a:off x="676221" y="2789306"/>
            <a:ext cx="10892001" cy="461665"/>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“Best training that I have done in a long time.”</a:t>
            </a:r>
          </a:p>
        </p:txBody>
      </p:sp>
      <p:sp>
        <p:nvSpPr>
          <p:cNvPr id="6" name="TextBox 5">
            <a:extLst>
              <a:ext uri="{FF2B5EF4-FFF2-40B4-BE49-F238E27FC236}">
                <a16:creationId xmlns:a16="http://schemas.microsoft.com/office/drawing/2014/main" id="{0836C7B1-396E-163B-FE2A-E17C0A3CFDA5}"/>
              </a:ext>
            </a:extLst>
          </p:cNvPr>
          <p:cNvSpPr txBox="1"/>
          <p:nvPr/>
        </p:nvSpPr>
        <p:spPr>
          <a:xfrm>
            <a:off x="2169887" y="1190749"/>
            <a:ext cx="8740096" cy="400110"/>
          </a:xfrm>
          <a:prstGeom prst="rect">
            <a:avLst/>
          </a:prstGeom>
          <a:noFill/>
        </p:spPr>
        <p:txBody>
          <a:bodyPr wrap="square" rtlCol="0">
            <a:spAutoFit/>
          </a:bodyPr>
          <a:lstStyle/>
          <a:p>
            <a:r>
              <a:rPr lang="en-AU" sz="2000" b="1" dirty="0">
                <a:solidFill>
                  <a:srgbClr val="000000"/>
                </a:solidFill>
                <a:effectLst/>
                <a:latin typeface="Myriad Pro" panose="020B0503030403020204" pitchFamily="34" charset="0"/>
              </a:rPr>
              <a:t>What NHS delegates say:</a:t>
            </a:r>
          </a:p>
        </p:txBody>
      </p:sp>
      <p:pic>
        <p:nvPicPr>
          <p:cNvPr id="9" name="Picture 8" descr="A person smiling at the camera&#10;&#10;Description automatically generated">
            <a:extLst>
              <a:ext uri="{FF2B5EF4-FFF2-40B4-BE49-F238E27FC236}">
                <a16:creationId xmlns:a16="http://schemas.microsoft.com/office/drawing/2014/main" id="{B9D32834-8DB5-A58D-70F7-55F6FC9C9624}"/>
              </a:ext>
            </a:extLst>
          </p:cNvPr>
          <p:cNvPicPr>
            <a:picLocks noChangeAspect="1"/>
          </p:cNvPicPr>
          <p:nvPr/>
        </p:nvPicPr>
        <p:blipFill>
          <a:blip r:embed="rId4"/>
          <a:stretch>
            <a:fillRect/>
          </a:stretch>
        </p:blipFill>
        <p:spPr>
          <a:xfrm>
            <a:off x="791913" y="3554746"/>
            <a:ext cx="2492281" cy="1779307"/>
          </a:xfrm>
          <a:prstGeom prst="rect">
            <a:avLst/>
          </a:prstGeom>
        </p:spPr>
      </p:pic>
      <p:sp>
        <p:nvSpPr>
          <p:cNvPr id="11" name="TextBox 10">
            <a:extLst>
              <a:ext uri="{FF2B5EF4-FFF2-40B4-BE49-F238E27FC236}">
                <a16:creationId xmlns:a16="http://schemas.microsoft.com/office/drawing/2014/main" id="{FFA351FB-959F-97EB-A2E2-F1C6F960E6FD}"/>
              </a:ext>
            </a:extLst>
          </p:cNvPr>
          <p:cNvSpPr txBox="1"/>
          <p:nvPr/>
        </p:nvSpPr>
        <p:spPr>
          <a:xfrm>
            <a:off x="3393545" y="4065276"/>
            <a:ext cx="7165070" cy="707886"/>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Rosalind Townsend </a:t>
            </a:r>
          </a:p>
          <a:p>
            <a:r>
              <a:rPr lang="en-AU" sz="2000" i="1" dirty="0">
                <a:solidFill>
                  <a:srgbClr val="000000"/>
                </a:solidFill>
                <a:effectLst/>
                <a:latin typeface="Myriad Pro" panose="020B0503030403020204" pitchFamily="34" charset="0"/>
              </a:rPr>
              <a:t>TATE Course Leader and PTSD Resolution Trustee </a:t>
            </a:r>
          </a:p>
        </p:txBody>
      </p:sp>
      <p:pic>
        <p:nvPicPr>
          <p:cNvPr id="3" name="Picture 2">
            <a:extLst>
              <a:ext uri="{FF2B5EF4-FFF2-40B4-BE49-F238E27FC236}">
                <a16:creationId xmlns:a16="http://schemas.microsoft.com/office/drawing/2014/main" id="{387A4700-E061-B8EC-DEE0-F91AD27A93C7}"/>
              </a:ext>
            </a:extLst>
          </p:cNvPr>
          <p:cNvPicPr>
            <a:picLocks noGrp="1" noRot="1" noMove="1" noResize="1" noEditPoints="1" noAdjustHandles="1" noChangeArrowheads="1" noChangeShapeType="1" noCrop="1"/>
          </p:cNvPicPr>
          <p:nvPr/>
        </p:nvPicPr>
        <p:blipFill>
          <a:blip r:embed="rId5"/>
          <a:srcRect/>
          <a:stretch/>
        </p:blipFill>
        <p:spPr>
          <a:xfrm>
            <a:off x="0" y="5346431"/>
            <a:ext cx="12202166" cy="1511569"/>
          </a:xfrm>
          <a:prstGeom prst="rect">
            <a:avLst/>
          </a:prstGeom>
        </p:spPr>
      </p:pic>
    </p:spTree>
    <p:extLst>
      <p:ext uri="{BB962C8B-B14F-4D97-AF65-F5344CB8AC3E}">
        <p14:creationId xmlns:p14="http://schemas.microsoft.com/office/powerpoint/2010/main" val="2709823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0" y="4609"/>
            <a:ext cx="12205817" cy="5452643"/>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1" y="4542852"/>
            <a:ext cx="12202165"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3130284" y="4617268"/>
            <a:ext cx="5931432" cy="769441"/>
          </a:xfrm>
          <a:prstGeom prst="rect">
            <a:avLst/>
          </a:prstGeom>
          <a:noFill/>
        </p:spPr>
        <p:txBody>
          <a:bodyPr wrap="none" rtlCol="0">
            <a:spAutoFit/>
          </a:bodyPr>
          <a:lstStyle/>
          <a:p>
            <a:r>
              <a:rPr lang="en-US" sz="4400" b="1" dirty="0">
                <a:latin typeface="Myriad Pro" panose="020B0503030403020204" pitchFamily="34" charset="0"/>
              </a:rPr>
              <a:t>Financial Stewardship</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CD8E6BFF-8385-C4CF-AB29-1B600025B688}"/>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377733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Financials 2024</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D964F7B6-6D39-6167-43EE-6DA72E09D720}"/>
              </a:ext>
            </a:extLst>
          </p:cNvPr>
          <p:cNvSpPr txBox="1"/>
          <p:nvPr/>
        </p:nvSpPr>
        <p:spPr>
          <a:xfrm>
            <a:off x="676223" y="1314118"/>
            <a:ext cx="8715848" cy="1200329"/>
          </a:xfrm>
          <a:prstGeom prst="rect">
            <a:avLst/>
          </a:prstGeom>
          <a:noFill/>
        </p:spPr>
        <p:txBody>
          <a:bodyPr wrap="none" rtlCol="0">
            <a:spAutoFit/>
          </a:bodyPr>
          <a:lstStyle/>
          <a:p>
            <a:r>
              <a:rPr lang="en-AU" sz="2400" dirty="0">
                <a:solidFill>
                  <a:srgbClr val="000000"/>
                </a:solidFill>
                <a:effectLst/>
                <a:latin typeface="Myriad Pro" panose="020B0503030403020204" pitchFamily="34" charset="0"/>
              </a:rPr>
              <a:t>In the financial year ending 30th April 2024, PTSD Resolution spent</a:t>
            </a:r>
          </a:p>
          <a:p>
            <a:r>
              <a:rPr lang="en-AU" sz="2400" dirty="0">
                <a:solidFill>
                  <a:srgbClr val="000000"/>
                </a:solidFill>
                <a:effectLst/>
                <a:latin typeface="Myriad Pro" panose="020B0503030403020204" pitchFamily="34" charset="0"/>
              </a:rPr>
              <a:t>£369,500 helping our beneficiaries. We treated 460 beneficiaries,</a:t>
            </a:r>
          </a:p>
          <a:p>
            <a:r>
              <a:rPr lang="en-AU" sz="2400" dirty="0">
                <a:solidFill>
                  <a:srgbClr val="000000"/>
                </a:solidFill>
                <a:effectLst/>
                <a:latin typeface="Myriad Pro" panose="020B0503030403020204" pitchFamily="34" charset="0"/>
              </a:rPr>
              <a:t>making the total treated since the start of the charity 4,407.</a:t>
            </a:r>
            <a:endParaRPr lang="en-US" sz="2400" dirty="0"/>
          </a:p>
        </p:txBody>
      </p:sp>
      <p:pic>
        <p:nvPicPr>
          <p:cNvPr id="2" name="Picture 1">
            <a:extLst>
              <a:ext uri="{FF2B5EF4-FFF2-40B4-BE49-F238E27FC236}">
                <a16:creationId xmlns:a16="http://schemas.microsoft.com/office/drawing/2014/main" id="{56DA6C19-30E8-4D4F-7E17-62A766F6A4BF}"/>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pic>
        <p:nvPicPr>
          <p:cNvPr id="8" name="Picture 7" descr="A graph and chart of therapy cost&#10;&#10;AI-generated content may be incorrect.">
            <a:extLst>
              <a:ext uri="{FF2B5EF4-FFF2-40B4-BE49-F238E27FC236}">
                <a16:creationId xmlns:a16="http://schemas.microsoft.com/office/drawing/2014/main" id="{77A9D47F-25E2-5221-DA65-8DF5829463C1}"/>
              </a:ext>
            </a:extLst>
          </p:cNvPr>
          <p:cNvPicPr>
            <a:picLocks noChangeAspect="1"/>
          </p:cNvPicPr>
          <p:nvPr/>
        </p:nvPicPr>
        <p:blipFill>
          <a:blip r:embed="rId5"/>
          <a:stretch>
            <a:fillRect/>
          </a:stretch>
        </p:blipFill>
        <p:spPr>
          <a:xfrm>
            <a:off x="770987" y="2715144"/>
            <a:ext cx="6447248" cy="2631287"/>
          </a:xfrm>
          <a:prstGeom prst="rect">
            <a:avLst/>
          </a:prstGeom>
        </p:spPr>
      </p:pic>
    </p:spTree>
    <p:extLst>
      <p:ext uri="{BB962C8B-B14F-4D97-AF65-F5344CB8AC3E}">
        <p14:creationId xmlns:p14="http://schemas.microsoft.com/office/powerpoint/2010/main" val="176052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2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Financials 2024: </a:t>
            </a:r>
            <a:r>
              <a:rPr lang="en-US" sz="3200" b="1" dirty="0">
                <a:latin typeface="Myriad Pro" panose="020B0503030403020204" pitchFamily="34" charset="0"/>
              </a:rPr>
              <a:t>Breaking it down </a:t>
            </a:r>
          </a:p>
        </p:txBody>
      </p:sp>
      <p:pic>
        <p:nvPicPr>
          <p:cNvPr id="2" name="Picture 1">
            <a:extLst>
              <a:ext uri="{FF2B5EF4-FFF2-40B4-BE49-F238E27FC236}">
                <a16:creationId xmlns:a16="http://schemas.microsoft.com/office/drawing/2014/main" id="{0C77405D-BC26-757E-52CD-F76141B7F586}"/>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pic>
        <p:nvPicPr>
          <p:cNvPr id="5" name="Picture 4" descr="A diagram of a person's purpose&#10;&#10;AI-generated content may be incorrect.">
            <a:extLst>
              <a:ext uri="{FF2B5EF4-FFF2-40B4-BE49-F238E27FC236}">
                <a16:creationId xmlns:a16="http://schemas.microsoft.com/office/drawing/2014/main" id="{80ACF6D1-9035-8A63-0433-A5EBE2E96363}"/>
              </a:ext>
            </a:extLst>
          </p:cNvPr>
          <p:cNvPicPr>
            <a:picLocks noChangeAspect="1"/>
          </p:cNvPicPr>
          <p:nvPr/>
        </p:nvPicPr>
        <p:blipFill>
          <a:blip r:embed="rId5"/>
          <a:stretch>
            <a:fillRect/>
          </a:stretch>
        </p:blipFill>
        <p:spPr>
          <a:xfrm>
            <a:off x="806100" y="1491399"/>
            <a:ext cx="6597590" cy="3855032"/>
          </a:xfrm>
          <a:prstGeom prst="rect">
            <a:avLst/>
          </a:prstGeom>
        </p:spPr>
      </p:pic>
    </p:spTree>
    <p:extLst>
      <p:ext uri="{BB962C8B-B14F-4D97-AF65-F5344CB8AC3E}">
        <p14:creationId xmlns:p14="http://schemas.microsoft.com/office/powerpoint/2010/main" val="2942906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2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Financials 2024: </a:t>
            </a:r>
            <a:r>
              <a:rPr lang="en-US" sz="3200" b="1" dirty="0">
                <a:latin typeface="Myriad Pro" panose="020B0503030403020204" pitchFamily="34" charset="0"/>
              </a:rPr>
              <a:t>Breaking it down </a:t>
            </a:r>
          </a:p>
        </p:txBody>
      </p:sp>
      <p:sp>
        <p:nvSpPr>
          <p:cNvPr id="6" name="TextBox 5">
            <a:extLst>
              <a:ext uri="{FF2B5EF4-FFF2-40B4-BE49-F238E27FC236}">
                <a16:creationId xmlns:a16="http://schemas.microsoft.com/office/drawing/2014/main" id="{10A11640-2AD5-6F79-1E52-906A61B63B2F}"/>
              </a:ext>
            </a:extLst>
          </p:cNvPr>
          <p:cNvSpPr txBox="1"/>
          <p:nvPr/>
        </p:nvSpPr>
        <p:spPr>
          <a:xfrm>
            <a:off x="5807729" y="2627890"/>
            <a:ext cx="3913251" cy="1200329"/>
          </a:xfrm>
          <a:prstGeom prst="rect">
            <a:avLst/>
          </a:prstGeom>
          <a:noFill/>
        </p:spPr>
        <p:txBody>
          <a:bodyPr wrap="none" rtlCol="0">
            <a:spAutoFit/>
          </a:bodyPr>
          <a:lstStyle/>
          <a:p>
            <a:r>
              <a:rPr lang="en-AU" sz="2400" dirty="0">
                <a:solidFill>
                  <a:srgbClr val="000000"/>
                </a:solidFill>
                <a:effectLst/>
                <a:latin typeface="Myriad Pro" panose="020B0503030403020204" pitchFamily="34" charset="0"/>
              </a:rPr>
              <a:t>Over the last 10 years </a:t>
            </a:r>
          </a:p>
          <a:p>
            <a:r>
              <a:rPr lang="en-AU" sz="2400" dirty="0">
                <a:solidFill>
                  <a:srgbClr val="000000"/>
                </a:solidFill>
                <a:effectLst/>
                <a:latin typeface="Myriad Pro" panose="020B0503030403020204" pitchFamily="34" charset="0"/>
              </a:rPr>
              <a:t>our income has kept up with </a:t>
            </a:r>
          </a:p>
          <a:p>
            <a:r>
              <a:rPr lang="en-AU" sz="2400" dirty="0">
                <a:solidFill>
                  <a:srgbClr val="000000"/>
                </a:solidFill>
                <a:effectLst/>
                <a:latin typeface="Myriad Pro" panose="020B0503030403020204" pitchFamily="34" charset="0"/>
              </a:rPr>
              <a:t>the demand for our services.</a:t>
            </a:r>
            <a:endParaRPr lang="en-AU" sz="2400" dirty="0">
              <a:solidFill>
                <a:srgbClr val="000000"/>
              </a:solidFill>
              <a:latin typeface="Myriad Pro" panose="020B0503030403020204" pitchFamily="34" charset="0"/>
            </a:endParaRPr>
          </a:p>
        </p:txBody>
      </p:sp>
      <p:pic>
        <p:nvPicPr>
          <p:cNvPr id="2" name="Picture 1">
            <a:extLst>
              <a:ext uri="{FF2B5EF4-FFF2-40B4-BE49-F238E27FC236}">
                <a16:creationId xmlns:a16="http://schemas.microsoft.com/office/drawing/2014/main" id="{6971E0F8-CA89-D78D-13B5-2AE0428F8A74}"/>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pic>
        <p:nvPicPr>
          <p:cNvPr id="4" name="Picture 3" descr="A graph showing the difference between revenue and revenue&#10;&#10;AI-generated content may be incorrect.">
            <a:extLst>
              <a:ext uri="{FF2B5EF4-FFF2-40B4-BE49-F238E27FC236}">
                <a16:creationId xmlns:a16="http://schemas.microsoft.com/office/drawing/2014/main" id="{A6031532-6390-DE4F-75D2-27581007054E}"/>
              </a:ext>
            </a:extLst>
          </p:cNvPr>
          <p:cNvPicPr>
            <a:picLocks noChangeAspect="1"/>
          </p:cNvPicPr>
          <p:nvPr/>
        </p:nvPicPr>
        <p:blipFill>
          <a:blip r:embed="rId5"/>
          <a:stretch>
            <a:fillRect/>
          </a:stretch>
        </p:blipFill>
        <p:spPr>
          <a:xfrm>
            <a:off x="673197" y="1482222"/>
            <a:ext cx="5131506" cy="3893555"/>
          </a:xfrm>
          <a:prstGeom prst="rect">
            <a:avLst/>
          </a:prstGeom>
        </p:spPr>
      </p:pic>
    </p:spTree>
    <p:extLst>
      <p:ext uri="{BB962C8B-B14F-4D97-AF65-F5344CB8AC3E}">
        <p14:creationId xmlns:p14="http://schemas.microsoft.com/office/powerpoint/2010/main" val="4192982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srcRect/>
          <a:stretch/>
        </p:blipFill>
        <p:spPr>
          <a:xfrm>
            <a:off x="1464" y="4609"/>
            <a:ext cx="12200702" cy="5452643"/>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2852"/>
            <a:ext cx="1220216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2884223" y="4617268"/>
            <a:ext cx="6423553" cy="769441"/>
          </a:xfrm>
          <a:prstGeom prst="rect">
            <a:avLst/>
          </a:prstGeom>
          <a:noFill/>
        </p:spPr>
        <p:txBody>
          <a:bodyPr wrap="none" rtlCol="0">
            <a:spAutoFit/>
          </a:bodyPr>
          <a:lstStyle/>
          <a:p>
            <a:r>
              <a:rPr lang="en-US" sz="4400" b="1" dirty="0">
                <a:latin typeface="Myriad Pro" panose="020B0503030403020204" pitchFamily="34" charset="0"/>
              </a:rPr>
              <a:t>How You Can Support Us</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6A4AD4A9-2244-2430-CDB4-D1A900069080}"/>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2606721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How You Can Support Us</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0394A46B-0C45-AD7C-7915-4DFC20032A78}"/>
              </a:ext>
            </a:extLst>
          </p:cNvPr>
          <p:cNvSpPr txBox="1"/>
          <p:nvPr/>
        </p:nvSpPr>
        <p:spPr>
          <a:xfrm>
            <a:off x="676223" y="2929393"/>
            <a:ext cx="10015883" cy="2304605"/>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Donate securely through our website @ www.ptsdresolution.org/donate</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﻿﻿Fundraise - at home, at work or form a fundraising group</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﻿﻿Buy the latest book on PTSD - £10 from Amazon</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Spread the word! Help signpost through your social media &amp; local contacts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﻿﻿Sign up to our newsletter</a:t>
            </a:r>
          </a:p>
        </p:txBody>
      </p:sp>
      <p:sp>
        <p:nvSpPr>
          <p:cNvPr id="2" name="TextBox 1">
            <a:extLst>
              <a:ext uri="{FF2B5EF4-FFF2-40B4-BE49-F238E27FC236}">
                <a16:creationId xmlns:a16="http://schemas.microsoft.com/office/drawing/2014/main" id="{622B58A6-D12B-2C21-7567-D12BC406EF14}"/>
              </a:ext>
            </a:extLst>
          </p:cNvPr>
          <p:cNvSpPr txBox="1"/>
          <p:nvPr/>
        </p:nvSpPr>
        <p:spPr>
          <a:xfrm>
            <a:off x="676223" y="1562975"/>
            <a:ext cx="9031303" cy="1200329"/>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Your donation or fundraising will help meet the cost of treatment </a:t>
            </a:r>
          </a:p>
          <a:p>
            <a:r>
              <a:rPr lang="en-AU" sz="2400" dirty="0">
                <a:solidFill>
                  <a:srgbClr val="000000"/>
                </a:solidFill>
                <a:effectLst/>
                <a:latin typeface="Myriad Pro" panose="020B0503030403020204" pitchFamily="34" charset="0"/>
              </a:rPr>
              <a:t>for Veterans, </a:t>
            </a:r>
            <a:r>
              <a:rPr lang="en-AU" sz="2400" dirty="0">
                <a:solidFill>
                  <a:srgbClr val="000000"/>
                </a:solidFill>
                <a:latin typeface="Myriad Pro" panose="020B0503030403020204" pitchFamily="34" charset="0"/>
              </a:rPr>
              <a:t>R</a:t>
            </a:r>
            <a:r>
              <a:rPr lang="en-AU" sz="2400" dirty="0">
                <a:solidFill>
                  <a:srgbClr val="000000"/>
                </a:solidFill>
                <a:effectLst/>
                <a:latin typeface="Myriad Pro" panose="020B0503030403020204" pitchFamily="34" charset="0"/>
              </a:rPr>
              <a:t>eservists and families. A course of therapy costs the charity an average of £</a:t>
            </a:r>
            <a:r>
              <a:rPr lang="en-AU" sz="2400" dirty="0">
                <a:solidFill>
                  <a:srgbClr val="000000"/>
                </a:solidFill>
                <a:latin typeface="Myriad Pro" panose="020B0503030403020204" pitchFamily="34" charset="0"/>
              </a:rPr>
              <a:t>94</a:t>
            </a:r>
            <a:r>
              <a:rPr lang="en-AU" sz="2400" dirty="0">
                <a:solidFill>
                  <a:srgbClr val="000000"/>
                </a:solidFill>
                <a:effectLst/>
                <a:latin typeface="Myriad Pro" panose="020B0503030403020204" pitchFamily="34" charset="0"/>
              </a:rPr>
              <a:t>0, delivered free of charge to the beneficiary.</a:t>
            </a:r>
            <a:endParaRPr lang="en-US" sz="2400" dirty="0"/>
          </a:p>
        </p:txBody>
      </p:sp>
      <p:pic>
        <p:nvPicPr>
          <p:cNvPr id="4" name="Picture 3">
            <a:extLst>
              <a:ext uri="{FF2B5EF4-FFF2-40B4-BE49-F238E27FC236}">
                <a16:creationId xmlns:a16="http://schemas.microsoft.com/office/drawing/2014/main" id="{848550A1-FF4C-3DEF-486D-164DA626072C}"/>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393673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Star Fundraiser: Oliver Hopkins</a:t>
            </a:r>
            <a:endParaRPr lang="en-US" sz="4800" b="1" dirty="0">
              <a:latin typeface="Myriad Pro" panose="020B0503030403020204" pitchFamily="34" charset="0"/>
            </a:endParaRPr>
          </a:p>
        </p:txBody>
      </p:sp>
      <p:sp>
        <p:nvSpPr>
          <p:cNvPr id="7" name="TextBox 6">
            <a:extLst>
              <a:ext uri="{FF2B5EF4-FFF2-40B4-BE49-F238E27FC236}">
                <a16:creationId xmlns:a16="http://schemas.microsoft.com/office/drawing/2014/main" id="{F1A5C4A0-919A-2E99-307C-FAE7C6E2F133}"/>
              </a:ext>
            </a:extLst>
          </p:cNvPr>
          <p:cNvSpPr txBox="1"/>
          <p:nvPr/>
        </p:nvSpPr>
        <p:spPr>
          <a:xfrm>
            <a:off x="3430005" y="3528660"/>
            <a:ext cx="6907474" cy="1323439"/>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“I do not want my dad’s death to be in vain, nor do I want </a:t>
            </a:r>
          </a:p>
          <a:p>
            <a:r>
              <a:rPr lang="en-AU" sz="2000" dirty="0">
                <a:solidFill>
                  <a:srgbClr val="000000"/>
                </a:solidFill>
                <a:effectLst/>
                <a:latin typeface="Myriad Pro" panose="020B0503030403020204" pitchFamily="34" charset="0"/>
              </a:rPr>
              <a:t>the bad to be remembered.  Only the positive. My dad was </a:t>
            </a:r>
          </a:p>
          <a:p>
            <a:r>
              <a:rPr lang="en-AU" sz="2000" dirty="0">
                <a:solidFill>
                  <a:srgbClr val="000000"/>
                </a:solidFill>
                <a:effectLst/>
                <a:latin typeface="Myriad Pro" panose="020B0503030403020204" pitchFamily="34" charset="0"/>
              </a:rPr>
              <a:t>a good man who affected everyone he met in a positive way.”</a:t>
            </a:r>
          </a:p>
          <a:p>
            <a:endParaRPr lang="en-US" sz="2000" dirty="0">
              <a:latin typeface="Myriad Pro" panose="020B0503030403020204" pitchFamily="34" charset="0"/>
            </a:endParaRPr>
          </a:p>
        </p:txBody>
      </p:sp>
      <p:pic>
        <p:nvPicPr>
          <p:cNvPr id="3" name="Picture 2">
            <a:extLst>
              <a:ext uri="{FF2B5EF4-FFF2-40B4-BE49-F238E27FC236}">
                <a16:creationId xmlns:a16="http://schemas.microsoft.com/office/drawing/2014/main" id="{6BD54683-BD12-0B28-1999-2B78FF27A9AD}"/>
              </a:ext>
            </a:extLst>
          </p:cNvPr>
          <p:cNvPicPr>
            <a:picLocks noGrp="1" noRo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2" name="TextBox 1">
            <a:extLst>
              <a:ext uri="{FF2B5EF4-FFF2-40B4-BE49-F238E27FC236}">
                <a16:creationId xmlns:a16="http://schemas.microsoft.com/office/drawing/2014/main" id="{622B58A6-D12B-2C21-7567-D12BC406EF14}"/>
              </a:ext>
            </a:extLst>
          </p:cNvPr>
          <p:cNvSpPr txBox="1"/>
          <p:nvPr/>
        </p:nvSpPr>
        <p:spPr>
          <a:xfrm>
            <a:off x="676221" y="1340182"/>
            <a:ext cx="10682341" cy="2092881"/>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When Oliver Hopkins lost his father to PTSD in 2018, he put out a call to “raise money </a:t>
            </a:r>
          </a:p>
          <a:p>
            <a:r>
              <a:rPr lang="en-AU" sz="2000" dirty="0">
                <a:solidFill>
                  <a:srgbClr val="000000"/>
                </a:solidFill>
                <a:effectLst/>
                <a:latin typeface="Myriad Pro" panose="020B0503030403020204" pitchFamily="34" charset="0"/>
              </a:rPr>
              <a:t>to stop this silent killer.” Oliver initially aimed to raise just £3,500 - but his honesty, eloquence </a:t>
            </a:r>
          </a:p>
          <a:p>
            <a:r>
              <a:rPr lang="en-AU" sz="2000" dirty="0">
                <a:solidFill>
                  <a:srgbClr val="000000"/>
                </a:solidFill>
                <a:effectLst/>
                <a:latin typeface="Myriad Pro" panose="020B0503030403020204" pitchFamily="34" charset="0"/>
              </a:rPr>
              <a:t>and love for his dad struck a chord and he has raised over £15,000.</a:t>
            </a:r>
          </a:p>
          <a:p>
            <a:endParaRPr lang="en-AU" sz="1000" dirty="0">
              <a:solidFill>
                <a:srgbClr val="000000"/>
              </a:solidFill>
              <a:effectLst/>
              <a:latin typeface="Myriad Pro" panose="020B0503030403020204" pitchFamily="34" charset="0"/>
            </a:endParaRPr>
          </a:p>
          <a:p>
            <a:r>
              <a:rPr lang="en-AU" sz="2000" dirty="0">
                <a:solidFill>
                  <a:srgbClr val="000000"/>
                </a:solidFill>
                <a:effectLst/>
                <a:latin typeface="Myriad Pro" panose="020B0503030403020204" pitchFamily="34" charset="0"/>
              </a:rPr>
              <a:t>“My dad had been in the 9/12th Lancer regiment since he was 16 years old... He loved his job, but behind the smiles he was carrying a burden of the sights he had seen  and the events he witnessed, and became very unwell, suffering with PTSD, and we lost him on Christmas Eve 2018.</a:t>
            </a:r>
          </a:p>
        </p:txBody>
      </p:sp>
      <p:sp>
        <p:nvSpPr>
          <p:cNvPr id="4" name="TextBox 3">
            <a:extLst>
              <a:ext uri="{FF2B5EF4-FFF2-40B4-BE49-F238E27FC236}">
                <a16:creationId xmlns:a16="http://schemas.microsoft.com/office/drawing/2014/main" id="{8F73D256-B14B-8448-C2E1-240124E4C60E}"/>
              </a:ext>
            </a:extLst>
          </p:cNvPr>
          <p:cNvSpPr txBox="1"/>
          <p:nvPr/>
        </p:nvSpPr>
        <p:spPr>
          <a:xfrm>
            <a:off x="3426979" y="4699155"/>
            <a:ext cx="6828162" cy="400110"/>
          </a:xfrm>
          <a:prstGeom prst="rect">
            <a:avLst/>
          </a:prstGeom>
          <a:noFill/>
        </p:spPr>
        <p:txBody>
          <a:bodyPr wrap="square" rtlCol="0">
            <a:spAutoFit/>
          </a:bodyPr>
          <a:lstStyle/>
          <a:p>
            <a:r>
              <a:rPr lang="en-AU" sz="2000" b="1" dirty="0">
                <a:solidFill>
                  <a:srgbClr val="000000"/>
                </a:solidFill>
                <a:effectLst/>
                <a:latin typeface="Myriad Pro" panose="020B0503030403020204" pitchFamily="34" charset="0"/>
              </a:rPr>
              <a:t>Oliver Hopkins has raised £15,686</a:t>
            </a:r>
          </a:p>
        </p:txBody>
      </p:sp>
      <p:pic>
        <p:nvPicPr>
          <p:cNvPr id="6" name="Picture 5" descr="A person taking a selfie with another person&#10;&#10;Description automatically generated">
            <a:extLst>
              <a:ext uri="{FF2B5EF4-FFF2-40B4-BE49-F238E27FC236}">
                <a16:creationId xmlns:a16="http://schemas.microsoft.com/office/drawing/2014/main" id="{3E44E2D0-8837-D6E7-0312-C1A77DA69FD9}"/>
              </a:ext>
            </a:extLst>
          </p:cNvPr>
          <p:cNvPicPr>
            <a:picLocks noChangeAspect="1"/>
          </p:cNvPicPr>
          <p:nvPr/>
        </p:nvPicPr>
        <p:blipFill>
          <a:blip r:embed="rId5"/>
          <a:stretch>
            <a:fillRect/>
          </a:stretch>
        </p:blipFill>
        <p:spPr>
          <a:xfrm>
            <a:off x="730663" y="3599935"/>
            <a:ext cx="2527892" cy="1923604"/>
          </a:xfrm>
          <a:prstGeom prst="rect">
            <a:avLst/>
          </a:prstGeom>
        </p:spPr>
      </p:pic>
    </p:spTree>
    <p:extLst>
      <p:ext uri="{BB962C8B-B14F-4D97-AF65-F5344CB8AC3E}">
        <p14:creationId xmlns:p14="http://schemas.microsoft.com/office/powerpoint/2010/main" val="907776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0"/>
            <a:ext cx="12202166" cy="5461042"/>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7836406" cy="830997"/>
          </a:xfrm>
          <a:prstGeom prst="rect">
            <a:avLst/>
          </a:prstGeom>
          <a:noFill/>
        </p:spPr>
        <p:txBody>
          <a:bodyPr wrap="square" rtlCol="0">
            <a:spAutoFit/>
          </a:bodyPr>
          <a:lstStyle/>
          <a:p>
            <a:r>
              <a:rPr lang="en-US" sz="4400" b="1" dirty="0">
                <a:latin typeface="Myriad Pro" panose="020B0503030403020204" pitchFamily="34" charset="0"/>
              </a:rPr>
              <a:t>Who We </a:t>
            </a:r>
            <a:r>
              <a:rPr lang="en-US" sz="4800" b="1" dirty="0">
                <a:latin typeface="Myriad Pro" panose="020B0503030403020204" pitchFamily="34" charset="0"/>
              </a:rPr>
              <a:t>Are</a:t>
            </a:r>
          </a:p>
        </p:txBody>
      </p:sp>
      <p:sp>
        <p:nvSpPr>
          <p:cNvPr id="2" name="TextBox 1">
            <a:extLst>
              <a:ext uri="{FF2B5EF4-FFF2-40B4-BE49-F238E27FC236}">
                <a16:creationId xmlns:a16="http://schemas.microsoft.com/office/drawing/2014/main" id="{35D5DA2A-02E9-8B18-54BC-45B856D5BC67}"/>
              </a:ext>
            </a:extLst>
          </p:cNvPr>
          <p:cNvSpPr txBox="1"/>
          <p:nvPr/>
        </p:nvSpPr>
        <p:spPr>
          <a:xfrm>
            <a:off x="676223" y="1529416"/>
            <a:ext cx="9693679" cy="1477328"/>
          </a:xfrm>
          <a:prstGeom prst="rect">
            <a:avLst/>
          </a:prstGeom>
          <a:noFill/>
        </p:spPr>
        <p:txBody>
          <a:bodyPr wrap="none" rtlCol="0">
            <a:spAutoFit/>
          </a:bodyPr>
          <a:lstStyle/>
          <a:p>
            <a:r>
              <a:rPr lang="en-AU" sz="2400" dirty="0">
                <a:solidFill>
                  <a:srgbClr val="000000"/>
                </a:solidFill>
                <a:effectLst/>
                <a:latin typeface="Myriad Pro" panose="020B0503030403020204" pitchFamily="34" charset="0"/>
              </a:rPr>
              <a:t>PTSD Resolution is a leading Armed Forces' charity (no. 1202649) -</a:t>
            </a:r>
          </a:p>
          <a:p>
            <a:r>
              <a:rPr lang="en-AU" sz="2400" dirty="0">
                <a:solidFill>
                  <a:srgbClr val="000000"/>
                </a:solidFill>
                <a:effectLst/>
                <a:latin typeface="Myriad Pro" panose="020B0503030403020204" pitchFamily="34" charset="0"/>
              </a:rPr>
              <a:t>providing one-to-one therapy to Veterans, Reservists &amp; families struggling </a:t>
            </a:r>
          </a:p>
          <a:p>
            <a:r>
              <a:rPr lang="en-AU" sz="2400" dirty="0">
                <a:solidFill>
                  <a:srgbClr val="000000"/>
                </a:solidFill>
                <a:effectLst/>
                <a:latin typeface="Myriad Pro" panose="020B0503030403020204" pitchFamily="34" charset="0"/>
              </a:rPr>
              <a:t>with trauma &amp; other mental health problems.</a:t>
            </a:r>
          </a:p>
          <a:p>
            <a:endParaRPr lang="en-US" dirty="0"/>
          </a:p>
        </p:txBody>
      </p:sp>
      <p:sp>
        <p:nvSpPr>
          <p:cNvPr id="3" name="TextBox 2">
            <a:extLst>
              <a:ext uri="{FF2B5EF4-FFF2-40B4-BE49-F238E27FC236}">
                <a16:creationId xmlns:a16="http://schemas.microsoft.com/office/drawing/2014/main" id="{0394A46B-0C45-AD7C-7915-4DFC20032A78}"/>
              </a:ext>
            </a:extLst>
          </p:cNvPr>
          <p:cNvSpPr txBox="1"/>
          <p:nvPr/>
        </p:nvSpPr>
        <p:spPr>
          <a:xfrm>
            <a:off x="676223" y="3006749"/>
            <a:ext cx="9983823" cy="1852302"/>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We deliver free, prompt, local (to you) &amp; effective therapy</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a:t>
            </a:r>
            <a:r>
              <a:rPr lang="en-AU" sz="2400" dirty="0">
                <a:solidFill>
                  <a:srgbClr val="000000"/>
                </a:solidFill>
                <a:latin typeface="Myriad Pro" panose="020B0503030403020204" pitchFamily="34" charset="0"/>
              </a:rPr>
              <a:t>Nearly</a:t>
            </a:r>
            <a:r>
              <a:rPr lang="en-AU" sz="2400" dirty="0">
                <a:solidFill>
                  <a:srgbClr val="000000"/>
                </a:solidFill>
                <a:effectLst/>
                <a:latin typeface="Myriad Pro" panose="020B0503030403020204" pitchFamily="34" charset="0"/>
              </a:rPr>
              <a:t> 5,000 referrals to date, with a nationwide network of 200 therapists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Therapy is available in person and online according to need</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'Lean' charity organisation: no salaried staff or assets</a:t>
            </a:r>
          </a:p>
        </p:txBody>
      </p:sp>
      <p:pic>
        <p:nvPicPr>
          <p:cNvPr id="4" name="Picture 3">
            <a:extLst>
              <a:ext uri="{FF2B5EF4-FFF2-40B4-BE49-F238E27FC236}">
                <a16:creationId xmlns:a16="http://schemas.microsoft.com/office/drawing/2014/main" id="{74A98EE5-B575-3F5B-2217-FAA2E6498581}"/>
              </a:ext>
            </a:extLst>
          </p:cNvPr>
          <p:cNvPicPr>
            <a:picLocks noGrp="1" noRot="1" noChangeAspec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619661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1" y="411"/>
            <a:ext cx="12199141"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9256917" cy="769441"/>
          </a:xfrm>
          <a:prstGeom prst="rect">
            <a:avLst/>
          </a:prstGeom>
          <a:noFill/>
        </p:spPr>
        <p:txBody>
          <a:bodyPr wrap="square" rtlCol="0">
            <a:spAutoFit/>
          </a:bodyPr>
          <a:lstStyle/>
          <a:p>
            <a:r>
              <a:rPr lang="en-US" sz="4400" b="1" dirty="0">
                <a:latin typeface="Myriad Pro" panose="020B0503030403020204" pitchFamily="34" charset="0"/>
              </a:rPr>
              <a:t>Star Fundraiser: Jonathan Thomson</a:t>
            </a:r>
            <a:endParaRPr lang="en-US" sz="4800" b="1" dirty="0">
              <a:latin typeface="Myriad Pro" panose="020B0503030403020204" pitchFamily="34" charset="0"/>
            </a:endParaRPr>
          </a:p>
        </p:txBody>
      </p:sp>
      <p:sp>
        <p:nvSpPr>
          <p:cNvPr id="2" name="TextBox 1">
            <a:extLst>
              <a:ext uri="{FF2B5EF4-FFF2-40B4-BE49-F238E27FC236}">
                <a16:creationId xmlns:a16="http://schemas.microsoft.com/office/drawing/2014/main" id="{622B58A6-D12B-2C21-7567-D12BC406EF14}"/>
              </a:ext>
            </a:extLst>
          </p:cNvPr>
          <p:cNvSpPr txBox="1"/>
          <p:nvPr/>
        </p:nvSpPr>
        <p:spPr>
          <a:xfrm>
            <a:off x="676223" y="1334089"/>
            <a:ext cx="10325152" cy="1569660"/>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Jonathan Thomson, a 77-year-old former Royal Marine, has raised over £158,000 for PTSD Resolution and UK forces beneficiaries - with a series of impressive cycling challenges. His endeavours have included a journey along Scotland’s north coast in 2020, a gruelling ride through the French Pyrenees in 2021 and ‘Cycle Wales’ in 2022. </a:t>
            </a:r>
          </a:p>
          <a:p>
            <a:endParaRPr lang="en-AU" sz="1600" dirty="0">
              <a:solidFill>
                <a:srgbClr val="000000"/>
              </a:solidFill>
              <a:effectLst/>
              <a:latin typeface="Myriad Pro" panose="020B0503030403020204" pitchFamily="34" charset="0"/>
            </a:endParaRPr>
          </a:p>
        </p:txBody>
      </p:sp>
      <p:sp>
        <p:nvSpPr>
          <p:cNvPr id="4" name="TextBox 3">
            <a:extLst>
              <a:ext uri="{FF2B5EF4-FFF2-40B4-BE49-F238E27FC236}">
                <a16:creationId xmlns:a16="http://schemas.microsoft.com/office/drawing/2014/main" id="{8F73D256-B14B-8448-C2E1-240124E4C60E}"/>
              </a:ext>
            </a:extLst>
          </p:cNvPr>
          <p:cNvSpPr txBox="1"/>
          <p:nvPr/>
        </p:nvSpPr>
        <p:spPr>
          <a:xfrm>
            <a:off x="4294667" y="4858458"/>
            <a:ext cx="6828162" cy="400110"/>
          </a:xfrm>
          <a:prstGeom prst="rect">
            <a:avLst/>
          </a:prstGeom>
          <a:noFill/>
        </p:spPr>
        <p:txBody>
          <a:bodyPr wrap="square" rtlCol="0">
            <a:spAutoFit/>
          </a:bodyPr>
          <a:lstStyle/>
          <a:p>
            <a:r>
              <a:rPr lang="en-AU" sz="2000" b="1" dirty="0">
                <a:solidFill>
                  <a:srgbClr val="000000"/>
                </a:solidFill>
                <a:effectLst/>
                <a:latin typeface="Myriad Pro" panose="020B0503030403020204" pitchFamily="34" charset="0"/>
              </a:rPr>
              <a:t>Jonathan Thomson has raised over £158,000</a:t>
            </a:r>
          </a:p>
        </p:txBody>
      </p:sp>
      <p:pic>
        <p:nvPicPr>
          <p:cNvPr id="6" name="Picture 5">
            <a:extLst>
              <a:ext uri="{FF2B5EF4-FFF2-40B4-BE49-F238E27FC236}">
                <a16:creationId xmlns:a16="http://schemas.microsoft.com/office/drawing/2014/main" id="{3E44E2D0-8837-D6E7-0312-C1A77DA69FD9}"/>
              </a:ext>
            </a:extLst>
          </p:cNvPr>
          <p:cNvPicPr>
            <a:picLocks noChangeAspect="1"/>
          </p:cNvPicPr>
          <p:nvPr/>
        </p:nvPicPr>
        <p:blipFill>
          <a:blip r:embed="rId4"/>
          <a:srcRect/>
          <a:stretch/>
        </p:blipFill>
        <p:spPr>
          <a:xfrm>
            <a:off x="676223" y="2812047"/>
            <a:ext cx="3381427" cy="2416303"/>
          </a:xfrm>
          <a:prstGeom prst="rect">
            <a:avLst/>
          </a:prstGeom>
        </p:spPr>
      </p:pic>
      <p:sp>
        <p:nvSpPr>
          <p:cNvPr id="3" name="TextBox 2">
            <a:extLst>
              <a:ext uri="{FF2B5EF4-FFF2-40B4-BE49-F238E27FC236}">
                <a16:creationId xmlns:a16="http://schemas.microsoft.com/office/drawing/2014/main" id="{7EAD8EA3-FA06-D99F-E1A7-844884A8408B}"/>
              </a:ext>
            </a:extLst>
          </p:cNvPr>
          <p:cNvSpPr txBox="1"/>
          <p:nvPr/>
        </p:nvSpPr>
        <p:spPr>
          <a:xfrm>
            <a:off x="4294667" y="2741138"/>
            <a:ext cx="6583207" cy="2031325"/>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In June 2023, Jonathan and his team set off from Northern Scotland on a dramatic 7-day, 750 km bike ride around the Orkney and Shetland islands. This was Jonathan’s fourth cycle ride for PTSD Resolution.</a:t>
            </a:r>
          </a:p>
          <a:p>
            <a:endParaRPr lang="en-AU" sz="1000" dirty="0">
              <a:solidFill>
                <a:srgbClr val="000000"/>
              </a:solidFill>
              <a:latin typeface="Myriad Pro" panose="020B0503030403020204" pitchFamily="34" charset="0"/>
            </a:endParaRPr>
          </a:p>
          <a:p>
            <a:r>
              <a:rPr lang="en-AU" i="1" dirty="0">
                <a:solidFill>
                  <a:srgbClr val="000000"/>
                </a:solidFill>
                <a:effectLst/>
                <a:latin typeface="Myriad Pro" panose="020B0503030403020204" pitchFamily="34" charset="0"/>
              </a:rPr>
              <a:t>- All expedition costs are met privately so all funds raised </a:t>
            </a:r>
          </a:p>
          <a:p>
            <a:r>
              <a:rPr lang="en-AU" i="1" dirty="0">
                <a:solidFill>
                  <a:srgbClr val="000000"/>
                </a:solidFill>
                <a:effectLst/>
                <a:latin typeface="Myriad Pro" panose="020B0503030403020204" pitchFamily="34" charset="0"/>
              </a:rPr>
              <a:t>go directly to PTSD Resolution.</a:t>
            </a:r>
          </a:p>
        </p:txBody>
      </p:sp>
      <p:pic>
        <p:nvPicPr>
          <p:cNvPr id="5" name="Picture 4">
            <a:extLst>
              <a:ext uri="{FF2B5EF4-FFF2-40B4-BE49-F238E27FC236}">
                <a16:creationId xmlns:a16="http://schemas.microsoft.com/office/drawing/2014/main" id="{883478C1-E9E3-C797-DF96-BB5BDE40B89A}"/>
              </a:ext>
            </a:extLst>
          </p:cNvPr>
          <p:cNvPicPr>
            <a:picLocks noGrp="1" noRot="1" noMove="1" noResize="1" noEditPoints="1" noAdjustHandles="1" noChangeArrowheads="1" noChangeShapeType="1" noCrop="1"/>
          </p:cNvPicPr>
          <p:nvPr/>
        </p:nvPicPr>
        <p:blipFill>
          <a:blip r:embed="rId5"/>
          <a:srcRect/>
          <a:stretch/>
        </p:blipFill>
        <p:spPr>
          <a:xfrm>
            <a:off x="0" y="5346431"/>
            <a:ext cx="12202166" cy="1511569"/>
          </a:xfrm>
          <a:prstGeom prst="rect">
            <a:avLst/>
          </a:prstGeom>
        </p:spPr>
      </p:pic>
    </p:spTree>
    <p:extLst>
      <p:ext uri="{BB962C8B-B14F-4D97-AF65-F5344CB8AC3E}">
        <p14:creationId xmlns:p14="http://schemas.microsoft.com/office/powerpoint/2010/main" val="316402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0"/>
            <a:ext cx="12202167"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8765489" cy="769441"/>
          </a:xfrm>
          <a:prstGeom prst="rect">
            <a:avLst/>
          </a:prstGeom>
          <a:noFill/>
        </p:spPr>
        <p:txBody>
          <a:bodyPr wrap="square" rtlCol="0">
            <a:spAutoFit/>
          </a:bodyPr>
          <a:lstStyle/>
          <a:p>
            <a:r>
              <a:rPr lang="en-US" sz="4400" b="1" dirty="0">
                <a:latin typeface="Myriad Pro" panose="020B0503030403020204" pitchFamily="34" charset="0"/>
              </a:rPr>
              <a:t>Companies &amp; The Public Sector</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0394A46B-0C45-AD7C-7915-4DFC20032A78}"/>
              </a:ext>
            </a:extLst>
          </p:cNvPr>
          <p:cNvSpPr txBox="1"/>
          <p:nvPr/>
        </p:nvSpPr>
        <p:spPr>
          <a:xfrm>
            <a:off x="676222" y="3175074"/>
            <a:ext cx="3231975" cy="954620"/>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Sponsor a beneficiary</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Donate</a:t>
            </a:r>
          </a:p>
        </p:txBody>
      </p:sp>
      <p:sp>
        <p:nvSpPr>
          <p:cNvPr id="2" name="TextBox 1">
            <a:extLst>
              <a:ext uri="{FF2B5EF4-FFF2-40B4-BE49-F238E27FC236}">
                <a16:creationId xmlns:a16="http://schemas.microsoft.com/office/drawing/2014/main" id="{622B58A6-D12B-2C21-7567-D12BC406EF14}"/>
              </a:ext>
            </a:extLst>
          </p:cNvPr>
          <p:cNvSpPr txBox="1"/>
          <p:nvPr/>
        </p:nvSpPr>
        <p:spPr>
          <a:xfrm>
            <a:off x="676222" y="1394415"/>
            <a:ext cx="9853666" cy="1569660"/>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Organisations that support PTSD Resolution can protect the mental welfare of staff and meet their CSR commitments under the Armed Forces Covenant (AFC). Some have gone on to win gold awards under the Defence Employer Recognition Scheme (ERS).</a:t>
            </a:r>
            <a:endParaRPr lang="en-US" sz="2400" dirty="0"/>
          </a:p>
        </p:txBody>
      </p:sp>
      <p:sp>
        <p:nvSpPr>
          <p:cNvPr id="4" name="TextBox 3">
            <a:extLst>
              <a:ext uri="{FF2B5EF4-FFF2-40B4-BE49-F238E27FC236}">
                <a16:creationId xmlns:a16="http://schemas.microsoft.com/office/drawing/2014/main" id="{4B809CCD-08ED-D003-B9F7-1FABE491AC39}"/>
              </a:ext>
            </a:extLst>
          </p:cNvPr>
          <p:cNvSpPr txBox="1"/>
          <p:nvPr/>
        </p:nvSpPr>
        <p:spPr>
          <a:xfrm>
            <a:off x="3974080" y="3175074"/>
            <a:ext cx="7544053" cy="954620"/>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Staff payroll giving</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‘Charity of The Year’ - our guest speakers at your events</a:t>
            </a:r>
          </a:p>
        </p:txBody>
      </p:sp>
      <p:pic>
        <p:nvPicPr>
          <p:cNvPr id="7" name="Picture 6" descr="A close up of a logo&#10;&#10;Description automatically generated">
            <a:extLst>
              <a:ext uri="{FF2B5EF4-FFF2-40B4-BE49-F238E27FC236}">
                <a16:creationId xmlns:a16="http://schemas.microsoft.com/office/drawing/2014/main" id="{D1268DCA-6123-88AE-6CC5-B78907E261B9}"/>
              </a:ext>
            </a:extLst>
          </p:cNvPr>
          <p:cNvPicPr>
            <a:picLocks noChangeAspect="1"/>
          </p:cNvPicPr>
          <p:nvPr/>
        </p:nvPicPr>
        <p:blipFill>
          <a:blip r:embed="rId4"/>
          <a:stretch>
            <a:fillRect/>
          </a:stretch>
        </p:blipFill>
        <p:spPr>
          <a:xfrm>
            <a:off x="8617907" y="4655788"/>
            <a:ext cx="3432131" cy="681955"/>
          </a:xfrm>
          <a:prstGeom prst="rect">
            <a:avLst/>
          </a:prstGeom>
        </p:spPr>
      </p:pic>
      <p:pic>
        <p:nvPicPr>
          <p:cNvPr id="6" name="Picture 5">
            <a:extLst>
              <a:ext uri="{FF2B5EF4-FFF2-40B4-BE49-F238E27FC236}">
                <a16:creationId xmlns:a16="http://schemas.microsoft.com/office/drawing/2014/main" id="{B7EA7DB0-3D15-7812-C201-AF499EC3791D}"/>
              </a:ext>
            </a:extLst>
          </p:cNvPr>
          <p:cNvPicPr>
            <a:picLocks/>
          </p:cNvPicPr>
          <p:nvPr/>
        </p:nvPicPr>
        <p:blipFill>
          <a:blip r:embed="rId5"/>
          <a:srcRect/>
          <a:stretch/>
        </p:blipFill>
        <p:spPr>
          <a:xfrm>
            <a:off x="0" y="5346431"/>
            <a:ext cx="12202166" cy="1511569"/>
          </a:xfrm>
          <a:prstGeom prst="rect">
            <a:avLst/>
          </a:prstGeom>
        </p:spPr>
      </p:pic>
      <p:sp>
        <p:nvSpPr>
          <p:cNvPr id="5" name="TextBox 4">
            <a:extLst>
              <a:ext uri="{FF2B5EF4-FFF2-40B4-BE49-F238E27FC236}">
                <a16:creationId xmlns:a16="http://schemas.microsoft.com/office/drawing/2014/main" id="{800CE151-FEBF-37D8-B6B8-0238BFFE9927}"/>
              </a:ext>
            </a:extLst>
          </p:cNvPr>
          <p:cNvSpPr txBox="1"/>
          <p:nvPr/>
        </p:nvSpPr>
        <p:spPr>
          <a:xfrm>
            <a:off x="593897" y="4327351"/>
            <a:ext cx="7789556" cy="1338828"/>
          </a:xfrm>
          <a:prstGeom prst="rect">
            <a:avLst/>
          </a:prstGeom>
          <a:noFill/>
        </p:spPr>
        <p:txBody>
          <a:bodyPr wrap="square" rtlCol="0">
            <a:spAutoFit/>
          </a:bodyPr>
          <a:lstStyle/>
          <a:p>
            <a:r>
              <a:rPr lang="en-AU" sz="2000" dirty="0">
                <a:solidFill>
                  <a:srgbClr val="000000"/>
                </a:solidFill>
                <a:effectLst/>
                <a:latin typeface="Myriad Pro" panose="020B0503030403020204" pitchFamily="34" charset="0"/>
              </a:rPr>
              <a:t>“I would highly recommend PTSD Resolution to any employer who wishes to provide the best possible care to their ex-service personnel. It is instrumental in ensuring the wellbeing of our Ex-</a:t>
            </a:r>
            <a:r>
              <a:rPr lang="en-AU" sz="2000" dirty="0">
                <a:solidFill>
                  <a:srgbClr val="000000"/>
                </a:solidFill>
                <a:latin typeface="Myriad Pro" panose="020B0503030403020204" pitchFamily="34" charset="0"/>
              </a:rPr>
              <a:t>F</a:t>
            </a:r>
            <a:r>
              <a:rPr lang="en-AU" sz="2000" dirty="0">
                <a:solidFill>
                  <a:srgbClr val="000000"/>
                </a:solidFill>
                <a:effectLst/>
                <a:latin typeface="Myriad Pro" panose="020B0503030403020204" pitchFamily="34" charset="0"/>
              </a:rPr>
              <a:t>orces community.”</a:t>
            </a:r>
          </a:p>
          <a:p>
            <a:endParaRPr lang="en-AU" sz="500" dirty="0">
              <a:solidFill>
                <a:srgbClr val="000000"/>
              </a:solidFill>
              <a:effectLst/>
              <a:latin typeface="Myriad Pro" panose="020B0503030403020204" pitchFamily="34" charset="0"/>
            </a:endParaRPr>
          </a:p>
          <a:p>
            <a:r>
              <a:rPr lang="en-AU" sz="1600" b="1" dirty="0">
                <a:solidFill>
                  <a:srgbClr val="000000"/>
                </a:solidFill>
                <a:latin typeface="Myriad Pro" panose="020B0503030403020204" pitchFamily="34" charset="0"/>
              </a:rPr>
              <a:t>- </a:t>
            </a:r>
            <a:r>
              <a:rPr lang="en-AU" sz="1600" b="1" dirty="0">
                <a:solidFill>
                  <a:srgbClr val="000000"/>
                </a:solidFill>
                <a:effectLst/>
                <a:latin typeface="Myriad Pro" panose="020B0503030403020204" pitchFamily="34" charset="0"/>
              </a:rPr>
              <a:t>Stewart Sharman, Deputy MD (UK) &amp; Head Ex-Forces Programme at FDM Group</a:t>
            </a:r>
          </a:p>
        </p:txBody>
      </p:sp>
    </p:spTree>
    <p:extLst>
      <p:ext uri="{BB962C8B-B14F-4D97-AF65-F5344CB8AC3E}">
        <p14:creationId xmlns:p14="http://schemas.microsoft.com/office/powerpoint/2010/main" val="2728467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1.jpg" descr="PIC-1.jpg">
            <a:extLst>
              <a:ext uri="{FF2B5EF4-FFF2-40B4-BE49-F238E27FC236}">
                <a16:creationId xmlns:a16="http://schemas.microsoft.com/office/drawing/2014/main" id="{3317CE25-1495-F4CE-319C-79785D8972E3}"/>
              </a:ext>
            </a:extLst>
          </p:cNvPr>
          <p:cNvPicPr>
            <a:picLocks noGrp="1" noRot="1" noChangeAspect="1" noMove="1" noResize="1" noEditPoints="1" noAdjustHandles="1" noChangeArrowheads="1" noChangeShapeType="1" noCrop="1"/>
          </p:cNvPicPr>
          <p:nvPr/>
        </p:nvPicPr>
        <p:blipFill>
          <a:blip r:embed="rId3">
            <a:alphaModFix amt="28046"/>
          </a:blip>
          <a:stretch>
            <a:fillRect/>
          </a:stretch>
        </p:blipFill>
        <p:spPr>
          <a:xfrm>
            <a:off x="0" y="0"/>
            <a:ext cx="12192000" cy="6869436"/>
          </a:xfrm>
          <a:prstGeom prst="rect">
            <a:avLst/>
          </a:prstGeom>
          <a:ln w="12700">
            <a:miter lim="400000"/>
          </a:ln>
        </p:spPr>
      </p:pic>
      <p:sp>
        <p:nvSpPr>
          <p:cNvPr id="21" name="TextBox 20">
            <a:extLst>
              <a:ext uri="{FF2B5EF4-FFF2-40B4-BE49-F238E27FC236}">
                <a16:creationId xmlns:a16="http://schemas.microsoft.com/office/drawing/2014/main" id="{DFF73C2F-070C-E837-47CD-7BEE0D484C1C}"/>
              </a:ext>
            </a:extLst>
          </p:cNvPr>
          <p:cNvSpPr txBox="1"/>
          <p:nvPr/>
        </p:nvSpPr>
        <p:spPr>
          <a:xfrm>
            <a:off x="1052868" y="648608"/>
            <a:ext cx="4943895" cy="769441"/>
          </a:xfrm>
          <a:prstGeom prst="rect">
            <a:avLst/>
          </a:prstGeom>
          <a:noFill/>
        </p:spPr>
        <p:txBody>
          <a:bodyPr wrap="square" rtlCol="0">
            <a:spAutoFit/>
          </a:bodyPr>
          <a:lstStyle/>
          <a:p>
            <a:r>
              <a:rPr lang="en-US" sz="4400" b="1" dirty="0">
                <a:latin typeface="Myriad Pro" panose="020B0503030403020204" pitchFamily="34" charset="0"/>
              </a:rPr>
              <a:t>Help Us Help Them</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C6C127BD-CEF1-2DE8-B4E5-9A9F19617DAE}"/>
              </a:ext>
            </a:extLst>
          </p:cNvPr>
          <p:cNvSpPr txBox="1"/>
          <p:nvPr/>
        </p:nvSpPr>
        <p:spPr>
          <a:xfrm>
            <a:off x="1052868" y="1502395"/>
            <a:ext cx="9316744" cy="3416320"/>
          </a:xfrm>
          <a:prstGeom prst="rect">
            <a:avLst/>
          </a:prstGeom>
          <a:noFill/>
        </p:spPr>
        <p:txBody>
          <a:bodyPr wrap="square" rtlCol="0">
            <a:spAutoFit/>
          </a:bodyPr>
          <a:lstStyle/>
          <a:p>
            <a:r>
              <a:rPr lang="en-AU" sz="2400" dirty="0">
                <a:solidFill>
                  <a:srgbClr val="000000"/>
                </a:solidFill>
                <a:effectLst/>
                <a:latin typeface="Myriad Pro" panose="020B0503030403020204" pitchFamily="34" charset="0"/>
              </a:rPr>
              <a:t>Every donation makes a difference.</a:t>
            </a:r>
          </a:p>
          <a:p>
            <a:endParaRPr lang="en-AU" sz="1000" dirty="0">
              <a:solidFill>
                <a:srgbClr val="000000"/>
              </a:solidFill>
              <a:latin typeface="Myriad Pro" panose="020B0503030403020204" pitchFamily="34" charset="0"/>
            </a:endParaRPr>
          </a:p>
          <a:p>
            <a:r>
              <a:rPr lang="en-AU" sz="2400" dirty="0">
                <a:solidFill>
                  <a:srgbClr val="000000"/>
                </a:solidFill>
                <a:effectLst/>
                <a:latin typeface="Myriad Pro" panose="020B0503030403020204" pitchFamily="34" charset="0"/>
              </a:rPr>
              <a:t>Your support can transform lives - by helping our Veterans </a:t>
            </a:r>
          </a:p>
          <a:p>
            <a:r>
              <a:rPr lang="en-AU" sz="2400" dirty="0">
                <a:solidFill>
                  <a:srgbClr val="000000"/>
                </a:solidFill>
                <a:effectLst/>
                <a:latin typeface="Myriad Pro" panose="020B0503030403020204" pitchFamily="34" charset="0"/>
              </a:rPr>
              <a:t>and their families overcome the challenges of trauma.</a:t>
            </a:r>
          </a:p>
          <a:p>
            <a:endParaRPr lang="en-AU" sz="1000" dirty="0">
              <a:solidFill>
                <a:srgbClr val="000000"/>
              </a:solidFill>
              <a:latin typeface="Myriad Pro" panose="020B0503030403020204" pitchFamily="34" charset="0"/>
            </a:endParaRPr>
          </a:p>
          <a:p>
            <a:r>
              <a:rPr lang="en-AU" sz="2400" dirty="0">
                <a:solidFill>
                  <a:srgbClr val="000000"/>
                </a:solidFill>
                <a:effectLst/>
                <a:latin typeface="Myriad Pro" panose="020B0503030403020204" pitchFamily="34" charset="0"/>
              </a:rPr>
              <a:t>Contact PTSD Resolution on:</a:t>
            </a:r>
          </a:p>
          <a:p>
            <a:endParaRPr lang="en-AU" sz="1000" b="1" dirty="0">
              <a:solidFill>
                <a:srgbClr val="000000"/>
              </a:solidFill>
              <a:effectLst/>
              <a:latin typeface="Myriad Pro" panose="020B0503030403020204" pitchFamily="34" charset="0"/>
            </a:endParaRPr>
          </a:p>
          <a:p>
            <a:r>
              <a:rPr lang="en-AU" sz="2400" b="1" dirty="0">
                <a:solidFill>
                  <a:srgbClr val="000000"/>
                </a:solidFill>
                <a:effectLst/>
                <a:latin typeface="Myriad Pro" panose="020B0503030403020204" pitchFamily="34" charset="0"/>
              </a:rPr>
              <a:t>0300 302 0551</a:t>
            </a:r>
          </a:p>
          <a:p>
            <a:r>
              <a:rPr lang="en-AU" sz="2400" b="1" dirty="0">
                <a:solidFill>
                  <a:srgbClr val="000000"/>
                </a:solidFill>
                <a:effectLst/>
                <a:latin typeface="Myriad Pro" panose="020B0503030403020204" pitchFamily="34" charset="0"/>
              </a:rPr>
              <a:t>contact@ptsdresolution.org</a:t>
            </a:r>
          </a:p>
          <a:p>
            <a:r>
              <a:rPr lang="en-AU" sz="2400" b="1" dirty="0">
                <a:solidFill>
                  <a:srgbClr val="000000"/>
                </a:solidFill>
                <a:effectLst/>
                <a:latin typeface="Myriad Pro" panose="020B0503030403020204" pitchFamily="34" charset="0"/>
              </a:rPr>
              <a:t>www.ptsdresolution.org</a:t>
            </a:r>
          </a:p>
          <a:p>
            <a:endParaRPr lang="en-AU" b="1" dirty="0">
              <a:solidFill>
                <a:srgbClr val="000000"/>
              </a:solidFill>
              <a:effectLst/>
              <a:latin typeface="Myriad Pro" panose="020B0503030403020204" pitchFamily="34" charset="0"/>
            </a:endParaRPr>
          </a:p>
        </p:txBody>
      </p:sp>
      <p:pic>
        <p:nvPicPr>
          <p:cNvPr id="5" name="Picture 4" descr="A blue and black logo&#10;&#10;Description automatically generated">
            <a:extLst>
              <a:ext uri="{FF2B5EF4-FFF2-40B4-BE49-F238E27FC236}">
                <a16:creationId xmlns:a16="http://schemas.microsoft.com/office/drawing/2014/main" id="{6F3FCE94-6881-417C-F790-FDDB99906198}"/>
              </a:ext>
            </a:extLst>
          </p:cNvPr>
          <p:cNvPicPr>
            <a:picLocks noChangeAspect="1"/>
          </p:cNvPicPr>
          <p:nvPr/>
        </p:nvPicPr>
        <p:blipFill>
          <a:blip r:embed="rId4"/>
          <a:stretch>
            <a:fillRect/>
          </a:stretch>
        </p:blipFill>
        <p:spPr>
          <a:xfrm>
            <a:off x="1151054" y="4848611"/>
            <a:ext cx="436660" cy="436660"/>
          </a:xfrm>
          <a:prstGeom prst="rect">
            <a:avLst/>
          </a:prstGeom>
        </p:spPr>
      </p:pic>
      <p:pic>
        <p:nvPicPr>
          <p:cNvPr id="7" name="Picture 6" descr="A logo of a camera&#10;&#10;Description automatically generated">
            <a:extLst>
              <a:ext uri="{FF2B5EF4-FFF2-40B4-BE49-F238E27FC236}">
                <a16:creationId xmlns:a16="http://schemas.microsoft.com/office/drawing/2014/main" id="{306C46D0-6310-352F-F6B3-84D45D712530}"/>
              </a:ext>
            </a:extLst>
          </p:cNvPr>
          <p:cNvPicPr>
            <a:picLocks noChangeAspect="1"/>
          </p:cNvPicPr>
          <p:nvPr/>
        </p:nvPicPr>
        <p:blipFill>
          <a:blip r:embed="rId5"/>
          <a:stretch>
            <a:fillRect/>
          </a:stretch>
        </p:blipFill>
        <p:spPr>
          <a:xfrm>
            <a:off x="6109934" y="4838353"/>
            <a:ext cx="446918" cy="446918"/>
          </a:xfrm>
          <a:prstGeom prst="rect">
            <a:avLst/>
          </a:prstGeom>
        </p:spPr>
      </p:pic>
      <p:pic>
        <p:nvPicPr>
          <p:cNvPr id="9" name="Picture 8" descr="A blue square with white letters&#10;&#10;Description automatically generated">
            <a:extLst>
              <a:ext uri="{FF2B5EF4-FFF2-40B4-BE49-F238E27FC236}">
                <a16:creationId xmlns:a16="http://schemas.microsoft.com/office/drawing/2014/main" id="{C24B5930-FE33-5843-10DA-3D7756C724F4}"/>
              </a:ext>
            </a:extLst>
          </p:cNvPr>
          <p:cNvPicPr>
            <a:picLocks noChangeAspect="1"/>
          </p:cNvPicPr>
          <p:nvPr/>
        </p:nvPicPr>
        <p:blipFill>
          <a:blip r:embed="rId6"/>
          <a:stretch>
            <a:fillRect/>
          </a:stretch>
        </p:blipFill>
        <p:spPr>
          <a:xfrm>
            <a:off x="8404233" y="4848611"/>
            <a:ext cx="436660" cy="436660"/>
          </a:xfrm>
          <a:prstGeom prst="rect">
            <a:avLst/>
          </a:prstGeom>
        </p:spPr>
      </p:pic>
      <p:pic>
        <p:nvPicPr>
          <p:cNvPr id="11" name="Picture 10" descr="A blue square with a white bird in the middle&#10;&#10;Description automatically generated">
            <a:extLst>
              <a:ext uri="{FF2B5EF4-FFF2-40B4-BE49-F238E27FC236}">
                <a16:creationId xmlns:a16="http://schemas.microsoft.com/office/drawing/2014/main" id="{63146E43-1D10-A4DB-7E96-9FCB404DDB9E}"/>
              </a:ext>
            </a:extLst>
          </p:cNvPr>
          <p:cNvPicPr>
            <a:picLocks noChangeAspect="1"/>
          </p:cNvPicPr>
          <p:nvPr/>
        </p:nvPicPr>
        <p:blipFill>
          <a:blip r:embed="rId7"/>
          <a:stretch>
            <a:fillRect/>
          </a:stretch>
        </p:blipFill>
        <p:spPr>
          <a:xfrm>
            <a:off x="3771790" y="4848611"/>
            <a:ext cx="436660" cy="436660"/>
          </a:xfrm>
          <a:prstGeom prst="rect">
            <a:avLst/>
          </a:prstGeom>
        </p:spPr>
      </p:pic>
      <p:sp>
        <p:nvSpPr>
          <p:cNvPr id="12" name="TextBox 11">
            <a:extLst>
              <a:ext uri="{FF2B5EF4-FFF2-40B4-BE49-F238E27FC236}">
                <a16:creationId xmlns:a16="http://schemas.microsoft.com/office/drawing/2014/main" id="{246EB13C-3BBE-594B-0DC4-1EE24CD85E86}"/>
              </a:ext>
            </a:extLst>
          </p:cNvPr>
          <p:cNvSpPr txBox="1"/>
          <p:nvPr/>
        </p:nvSpPr>
        <p:spPr>
          <a:xfrm>
            <a:off x="1570434" y="4898107"/>
            <a:ext cx="1954381" cy="615553"/>
          </a:xfrm>
          <a:prstGeom prst="rect">
            <a:avLst/>
          </a:prstGeom>
          <a:noFill/>
        </p:spPr>
        <p:txBody>
          <a:bodyPr wrap="none" rtlCol="0">
            <a:spAutoFit/>
          </a:bodyPr>
          <a:lstStyle/>
          <a:p>
            <a:r>
              <a:rPr lang="en-US" sz="1600" dirty="0">
                <a:latin typeface="Myriad Pro" panose="020B0503030403020204" pitchFamily="34" charset="0"/>
              </a:rPr>
              <a:t>@</a:t>
            </a:r>
            <a:r>
              <a:rPr lang="en-AU" sz="1600" b="1" dirty="0">
                <a:effectLst/>
                <a:latin typeface="Myriad Pro" panose="020B0503030403020204" pitchFamily="34" charset="0"/>
              </a:rPr>
              <a:t>ptsdresolutionUK</a:t>
            </a:r>
            <a:endParaRPr lang="en-AU" sz="1600" dirty="0">
              <a:effectLst/>
              <a:latin typeface="Myriad Pro" panose="020B0503030403020204" pitchFamily="34" charset="0"/>
            </a:endParaRPr>
          </a:p>
          <a:p>
            <a:endParaRPr lang="en-US" dirty="0"/>
          </a:p>
        </p:txBody>
      </p:sp>
      <p:sp>
        <p:nvSpPr>
          <p:cNvPr id="13" name="TextBox 12">
            <a:extLst>
              <a:ext uri="{FF2B5EF4-FFF2-40B4-BE49-F238E27FC236}">
                <a16:creationId xmlns:a16="http://schemas.microsoft.com/office/drawing/2014/main" id="{92E81C3F-702B-7263-675C-4A58EE14ADE1}"/>
              </a:ext>
            </a:extLst>
          </p:cNvPr>
          <p:cNvSpPr txBox="1"/>
          <p:nvPr/>
        </p:nvSpPr>
        <p:spPr>
          <a:xfrm>
            <a:off x="4208450" y="4894648"/>
            <a:ext cx="1688283" cy="615553"/>
          </a:xfrm>
          <a:prstGeom prst="rect">
            <a:avLst/>
          </a:prstGeom>
          <a:noFill/>
        </p:spPr>
        <p:txBody>
          <a:bodyPr wrap="none" rtlCol="0">
            <a:spAutoFit/>
          </a:bodyPr>
          <a:lstStyle/>
          <a:p>
            <a:r>
              <a:rPr lang="en-US" sz="1600" dirty="0">
                <a:latin typeface="Myriad Pro" panose="020B0503030403020204" pitchFamily="34" charset="0"/>
              </a:rPr>
              <a:t>@</a:t>
            </a:r>
            <a:r>
              <a:rPr lang="en-AU" sz="1600" b="1" dirty="0">
                <a:effectLst/>
                <a:latin typeface="Myriad Pro" panose="020B0503030403020204" pitchFamily="34" charset="0"/>
              </a:rPr>
              <a:t>ptsdresolution</a:t>
            </a:r>
            <a:endParaRPr lang="en-AU" sz="1600" dirty="0">
              <a:effectLst/>
              <a:latin typeface="Myriad Pro" panose="020B0503030403020204" pitchFamily="34" charset="0"/>
            </a:endParaRPr>
          </a:p>
          <a:p>
            <a:endParaRPr lang="en-US" dirty="0"/>
          </a:p>
        </p:txBody>
      </p:sp>
      <p:sp>
        <p:nvSpPr>
          <p:cNvPr id="15" name="TextBox 14">
            <a:extLst>
              <a:ext uri="{FF2B5EF4-FFF2-40B4-BE49-F238E27FC236}">
                <a16:creationId xmlns:a16="http://schemas.microsoft.com/office/drawing/2014/main" id="{53DFE8DE-9202-A408-D06A-F528D57639F3}"/>
              </a:ext>
            </a:extLst>
          </p:cNvPr>
          <p:cNvSpPr txBox="1"/>
          <p:nvPr/>
        </p:nvSpPr>
        <p:spPr>
          <a:xfrm>
            <a:off x="6532740" y="4894649"/>
            <a:ext cx="1688283" cy="615553"/>
          </a:xfrm>
          <a:prstGeom prst="rect">
            <a:avLst/>
          </a:prstGeom>
          <a:noFill/>
        </p:spPr>
        <p:txBody>
          <a:bodyPr wrap="none" rtlCol="0">
            <a:spAutoFit/>
          </a:bodyPr>
          <a:lstStyle/>
          <a:p>
            <a:r>
              <a:rPr lang="en-US" sz="1600" dirty="0">
                <a:latin typeface="Myriad Pro" panose="020B0503030403020204" pitchFamily="34" charset="0"/>
              </a:rPr>
              <a:t>@</a:t>
            </a:r>
            <a:r>
              <a:rPr lang="en-AU" sz="1600" b="1" dirty="0">
                <a:effectLst/>
                <a:latin typeface="Myriad Pro" panose="020B0503030403020204" pitchFamily="34" charset="0"/>
              </a:rPr>
              <a:t>ptsdresolution</a:t>
            </a:r>
            <a:endParaRPr lang="en-AU" sz="1600" dirty="0">
              <a:effectLst/>
              <a:latin typeface="Myriad Pro" panose="020B0503030403020204" pitchFamily="34" charset="0"/>
            </a:endParaRPr>
          </a:p>
          <a:p>
            <a:endParaRPr lang="en-US" dirty="0"/>
          </a:p>
        </p:txBody>
      </p:sp>
      <p:sp>
        <p:nvSpPr>
          <p:cNvPr id="16" name="TextBox 15">
            <a:extLst>
              <a:ext uri="{FF2B5EF4-FFF2-40B4-BE49-F238E27FC236}">
                <a16:creationId xmlns:a16="http://schemas.microsoft.com/office/drawing/2014/main" id="{5D907158-E843-25AC-5219-601A6FBEE76A}"/>
              </a:ext>
            </a:extLst>
          </p:cNvPr>
          <p:cNvSpPr txBox="1"/>
          <p:nvPr/>
        </p:nvSpPr>
        <p:spPr>
          <a:xfrm>
            <a:off x="8814138" y="4894648"/>
            <a:ext cx="1846980" cy="615553"/>
          </a:xfrm>
          <a:prstGeom prst="rect">
            <a:avLst/>
          </a:prstGeom>
          <a:noFill/>
        </p:spPr>
        <p:txBody>
          <a:bodyPr wrap="none" rtlCol="0">
            <a:spAutoFit/>
          </a:bodyPr>
          <a:lstStyle/>
          <a:p>
            <a:pPr algn="r"/>
            <a:r>
              <a:rPr lang="en-US" sz="1600" dirty="0">
                <a:latin typeface="Myriad Pro" panose="020B0503030403020204" pitchFamily="34" charset="0"/>
              </a:rPr>
              <a:t>@</a:t>
            </a:r>
            <a:r>
              <a:rPr lang="en-AU" sz="1600" b="1" dirty="0">
                <a:latin typeface="Myriad Pro" panose="020B0503030403020204" pitchFamily="34" charset="0"/>
              </a:rPr>
              <a:t>PTSD R</a:t>
            </a:r>
            <a:r>
              <a:rPr lang="en-AU" sz="1600" b="1" dirty="0">
                <a:effectLst/>
                <a:latin typeface="Myriad Pro" panose="020B0503030403020204" pitchFamily="34" charset="0"/>
              </a:rPr>
              <a:t>esolution</a:t>
            </a:r>
            <a:endParaRPr lang="en-AU" sz="1600" dirty="0">
              <a:effectLst/>
              <a:latin typeface="Myriad Pro" panose="020B0503030403020204" pitchFamily="34" charset="0"/>
            </a:endParaRPr>
          </a:p>
          <a:p>
            <a:endParaRPr lang="en-US" dirty="0"/>
          </a:p>
        </p:txBody>
      </p:sp>
      <p:pic>
        <p:nvPicPr>
          <p:cNvPr id="6" name="Picture 5">
            <a:extLst>
              <a:ext uri="{FF2B5EF4-FFF2-40B4-BE49-F238E27FC236}">
                <a16:creationId xmlns:a16="http://schemas.microsoft.com/office/drawing/2014/main" id="{BD6D9B89-0BBE-8201-2B10-3B18EF78414E}"/>
              </a:ext>
            </a:extLst>
          </p:cNvPr>
          <p:cNvPicPr>
            <a:picLocks noGrp="1" noRot="1" noMove="1" noResize="1" noEditPoints="1" noAdjustHandles="1" noChangeArrowheads="1" noChangeShapeType="1" noCrop="1"/>
          </p:cNvPicPr>
          <p:nvPr/>
        </p:nvPicPr>
        <p:blipFill>
          <a:blip r:embed="rId8"/>
          <a:srcRect/>
          <a:stretch/>
        </p:blipFill>
        <p:spPr>
          <a:xfrm>
            <a:off x="0" y="5346431"/>
            <a:ext cx="12202166" cy="1511569"/>
          </a:xfrm>
          <a:prstGeom prst="rect">
            <a:avLst/>
          </a:prstGeom>
        </p:spPr>
      </p:pic>
    </p:spTree>
    <p:extLst>
      <p:ext uri="{BB962C8B-B14F-4D97-AF65-F5344CB8AC3E}">
        <p14:creationId xmlns:p14="http://schemas.microsoft.com/office/powerpoint/2010/main" val="4272358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59B9A-5CB0-C7D7-A49E-8FC1E087D38F}"/>
              </a:ext>
            </a:extLst>
          </p:cNvPr>
          <p:cNvSpPr>
            <a:spLocks noGrp="1" noRot="1" noMove="1" noResize="1" noEditPoints="1" noAdjustHandles="1" noChangeArrowheads="1" noChangeShapeType="1"/>
          </p:cNvSpPr>
          <p:nvPr/>
        </p:nvSpPr>
        <p:spPr>
          <a:xfrm>
            <a:off x="10166" y="0"/>
            <a:ext cx="12192000" cy="5459189"/>
          </a:xfrm>
          <a:prstGeom prst="rect">
            <a:avLst/>
          </a:prstGeom>
          <a:solidFill>
            <a:srgbClr val="0400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789347" y="536425"/>
            <a:ext cx="4943895" cy="461665"/>
          </a:xfrm>
          <a:prstGeom prst="rect">
            <a:avLst/>
          </a:prstGeom>
          <a:noFill/>
        </p:spPr>
        <p:txBody>
          <a:bodyPr wrap="square" rtlCol="0">
            <a:spAutoFit/>
          </a:bodyPr>
          <a:lstStyle/>
          <a:p>
            <a:r>
              <a:rPr lang="en-US" sz="2400" b="1" dirty="0">
                <a:solidFill>
                  <a:schemeClr val="bg1"/>
                </a:solidFill>
                <a:latin typeface="Myriad Pro" panose="020B0503030403020204" pitchFamily="34" charset="0"/>
              </a:rPr>
              <a:t>In Summary</a:t>
            </a:r>
          </a:p>
        </p:txBody>
      </p:sp>
      <p:sp>
        <p:nvSpPr>
          <p:cNvPr id="6" name="TextBox 5">
            <a:extLst>
              <a:ext uri="{FF2B5EF4-FFF2-40B4-BE49-F238E27FC236}">
                <a16:creationId xmlns:a16="http://schemas.microsoft.com/office/drawing/2014/main" id="{8BCAC1E1-B0B7-A12C-7557-BE97D1284F07}"/>
              </a:ext>
            </a:extLst>
          </p:cNvPr>
          <p:cNvSpPr txBox="1"/>
          <p:nvPr/>
        </p:nvSpPr>
        <p:spPr>
          <a:xfrm>
            <a:off x="532172" y="1036594"/>
            <a:ext cx="11283858" cy="4216539"/>
          </a:xfrm>
          <a:prstGeom prst="rect">
            <a:avLst/>
          </a:prstGeom>
          <a:noFill/>
        </p:spPr>
        <p:txBody>
          <a:bodyPr wrap="none" rtlCol="0">
            <a:spAutoFit/>
          </a:bodyPr>
          <a:lstStyle/>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Free help for Veterans, Reservists and families suffering from mental health issues</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Confidential treatment. No referral required.</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﻿﻿Local help through Accredited Therapists with online/phone therapy available</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﻿﻿Fast treatment, issues usually resolved in an average of seven sessions</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﻿﻿First appointment with therapist on average 12 days from registration of beneficiary</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﻿﻿Compassionate: no need for clients to talk about events in their past</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﻿﻿Cost-effective, £</a:t>
            </a:r>
            <a:r>
              <a:rPr lang="en-AU" sz="2000" dirty="0">
                <a:solidFill>
                  <a:schemeClr val="bg1"/>
                </a:solidFill>
                <a:latin typeface="Myriad Pro" panose="020B0503030403020204" pitchFamily="34" charset="0"/>
              </a:rPr>
              <a:t>940</a:t>
            </a:r>
            <a:r>
              <a:rPr lang="en-AU" sz="2000" dirty="0">
                <a:solidFill>
                  <a:schemeClr val="bg1"/>
                </a:solidFill>
                <a:effectLst/>
                <a:latin typeface="Myriad Pro" panose="020B0503030403020204" pitchFamily="34" charset="0"/>
              </a:rPr>
              <a:t> per programme</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﻿﻿Transparent, results are collated and reported</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﻿﻿Cobseo member, the Armed Forces charity organisation</a:t>
            </a:r>
          </a:p>
          <a:p>
            <a:pPr marL="342900" indent="-342900">
              <a:lnSpc>
                <a:spcPts val="3000"/>
              </a:lnSpc>
              <a:buFont typeface="Wingdings" pitchFamily="2" charset="2"/>
              <a:buChar char="Ø"/>
            </a:pPr>
            <a:r>
              <a:rPr lang="en-AU" sz="2000" dirty="0">
                <a:solidFill>
                  <a:schemeClr val="bg1"/>
                </a:solidFill>
                <a:effectLst/>
                <a:latin typeface="Myriad Pro" panose="020B0503030403020204" pitchFamily="34" charset="0"/>
              </a:rPr>
              <a:t>﻿﻿Accredited by the Royal College of Psychiatrists’ Quality Network  for Veterans’ Mental Health Services</a:t>
            </a:r>
          </a:p>
          <a:p>
            <a:endParaRPr lang="en-US" dirty="0">
              <a:solidFill>
                <a:schemeClr val="bg1"/>
              </a:solidFill>
              <a:latin typeface="Myriad Pro" panose="020B0503030403020204" pitchFamily="34" charset="0"/>
            </a:endParaRPr>
          </a:p>
        </p:txBody>
      </p:sp>
      <p:pic>
        <p:nvPicPr>
          <p:cNvPr id="2" name="Picture 1">
            <a:extLst>
              <a:ext uri="{FF2B5EF4-FFF2-40B4-BE49-F238E27FC236}">
                <a16:creationId xmlns:a16="http://schemas.microsoft.com/office/drawing/2014/main" id="{2E7B9B08-960F-6BEC-29E7-F1E4858A0ED2}"/>
              </a:ext>
            </a:extLst>
          </p:cNvPr>
          <p:cNvPicPr>
            <a:picLocks noGrp="1" noRot="1" noMove="1" noResize="1" noEditPoints="1" noAdjustHandles="1" noChangeArrowheads="1" noChangeShapeType="1" noCrop="1"/>
          </p:cNvPicPr>
          <p:nvPr/>
        </p:nvPicPr>
        <p:blipFill>
          <a:blip r:embed="rId3"/>
          <a:srcRect/>
          <a:stretch/>
        </p:blipFill>
        <p:spPr>
          <a:xfrm>
            <a:off x="0" y="5346431"/>
            <a:ext cx="12211219" cy="1511569"/>
          </a:xfrm>
          <a:prstGeom prst="rect">
            <a:avLst/>
          </a:prstGeom>
        </p:spPr>
      </p:pic>
      <p:sp>
        <p:nvSpPr>
          <p:cNvPr id="8" name="TextBox 7">
            <a:extLst>
              <a:ext uri="{FF2B5EF4-FFF2-40B4-BE49-F238E27FC236}">
                <a16:creationId xmlns:a16="http://schemas.microsoft.com/office/drawing/2014/main" id="{A6008CCA-5A14-3192-DC4E-DD239E52EBA2}"/>
              </a:ext>
            </a:extLst>
          </p:cNvPr>
          <p:cNvSpPr txBox="1"/>
          <p:nvPr/>
        </p:nvSpPr>
        <p:spPr>
          <a:xfrm>
            <a:off x="1068216" y="5435369"/>
            <a:ext cx="5105885" cy="400110"/>
          </a:xfrm>
          <a:prstGeom prst="rect">
            <a:avLst/>
          </a:prstGeom>
          <a:noFill/>
        </p:spPr>
        <p:txBody>
          <a:bodyPr wrap="none" rtlCol="0">
            <a:spAutoFit/>
          </a:bodyPr>
          <a:lstStyle/>
          <a:p>
            <a:r>
              <a:rPr lang="en-AU" sz="2000" b="1" dirty="0">
                <a:solidFill>
                  <a:srgbClr val="002060"/>
                </a:solidFill>
                <a:effectLst/>
                <a:latin typeface="Myriad Pro" panose="020B0503030403020204" pitchFamily="34" charset="0"/>
                <a:cs typeface="Fave Script Bold Pro" panose="020F0502020204030204" pitchFamily="34" charset="0"/>
              </a:rPr>
              <a:t>Thank you for your time and consideration.</a:t>
            </a:r>
          </a:p>
        </p:txBody>
      </p:sp>
    </p:spTree>
    <p:extLst>
      <p:ext uri="{BB962C8B-B14F-4D97-AF65-F5344CB8AC3E}">
        <p14:creationId xmlns:p14="http://schemas.microsoft.com/office/powerpoint/2010/main" val="1717616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411"/>
            <a:ext cx="12202166" cy="5461042"/>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9218891" cy="830997"/>
          </a:xfrm>
          <a:prstGeom prst="rect">
            <a:avLst/>
          </a:prstGeom>
          <a:noFill/>
        </p:spPr>
        <p:txBody>
          <a:bodyPr wrap="square" rtlCol="0">
            <a:spAutoFit/>
          </a:bodyPr>
          <a:lstStyle/>
          <a:p>
            <a:r>
              <a:rPr lang="en-US" sz="4400" b="1" dirty="0">
                <a:latin typeface="Myriad Pro" panose="020B0503030403020204" pitchFamily="34" charset="0"/>
              </a:rPr>
              <a:t>Who We </a:t>
            </a:r>
            <a:r>
              <a:rPr lang="en-US" sz="4800" b="1" dirty="0">
                <a:latin typeface="Myriad Pro" panose="020B0503030403020204" pitchFamily="34" charset="0"/>
              </a:rPr>
              <a:t>Are</a:t>
            </a:r>
          </a:p>
        </p:txBody>
      </p:sp>
      <p:sp>
        <p:nvSpPr>
          <p:cNvPr id="3" name="TextBox 2">
            <a:extLst>
              <a:ext uri="{FF2B5EF4-FFF2-40B4-BE49-F238E27FC236}">
                <a16:creationId xmlns:a16="http://schemas.microsoft.com/office/drawing/2014/main" id="{0394A46B-0C45-AD7C-7915-4DFC20032A78}"/>
              </a:ext>
            </a:extLst>
          </p:cNvPr>
          <p:cNvSpPr txBox="1"/>
          <p:nvPr/>
        </p:nvSpPr>
        <p:spPr>
          <a:xfrm>
            <a:off x="676223" y="1723722"/>
            <a:ext cx="9956335" cy="4417748"/>
          </a:xfrm>
          <a:prstGeom prst="rect">
            <a:avLst/>
          </a:prstGeom>
          <a:noFill/>
        </p:spPr>
        <p:txBody>
          <a:bodyPr wrap="squar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We were the first charity to treat Veterans in prison</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Cobseo member, the Armed Forces charity organisation</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Accredited by the Royal College of Psychiatrists’ Quality Network for </a:t>
            </a:r>
            <a:br>
              <a:rPr lang="en-AU" sz="2400" dirty="0">
                <a:solidFill>
                  <a:srgbClr val="000000"/>
                </a:solidFill>
                <a:effectLst/>
                <a:latin typeface="Myriad Pro" panose="020B0503030403020204" pitchFamily="34" charset="0"/>
              </a:rPr>
            </a:br>
            <a:r>
              <a:rPr lang="en-AU" sz="2400" dirty="0">
                <a:solidFill>
                  <a:srgbClr val="000000"/>
                </a:solidFill>
                <a:effectLst/>
                <a:latin typeface="Myriad Pro" panose="020B0503030403020204" pitchFamily="34" charset="0"/>
              </a:rPr>
              <a:t> Veterans’ Mental Health Services</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An average of only seven sessions is required to complete a programme</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Cost-effective - average cost of the treatment is £</a:t>
            </a:r>
            <a:r>
              <a:rPr lang="en-AU" sz="2400" dirty="0">
                <a:solidFill>
                  <a:srgbClr val="000000"/>
                </a:solidFill>
                <a:latin typeface="Myriad Pro" panose="020B0503030403020204" pitchFamily="34" charset="0"/>
              </a:rPr>
              <a:t>940</a:t>
            </a:r>
            <a:r>
              <a:rPr lang="en-AU" sz="2400" dirty="0">
                <a:solidFill>
                  <a:srgbClr val="000000"/>
                </a:solidFill>
                <a:effectLst/>
                <a:latin typeface="Myriad Pro" panose="020B0503030403020204" pitchFamily="34" charset="0"/>
              </a:rPr>
              <a:t> per programme</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No referral required, no waiting list</a:t>
            </a:r>
          </a:p>
          <a:p>
            <a:pPr marL="285750" indent="-285750">
              <a:lnSpc>
                <a:spcPts val="3500"/>
              </a:lnSpc>
              <a:buFont typeface="Wingdings" pitchFamily="2" charset="2"/>
              <a:buChar char="Ø"/>
            </a:pP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First appointment within 2 weeks</a:t>
            </a:r>
          </a:p>
          <a:p>
            <a:pPr marL="285750" indent="-285750">
              <a:lnSpc>
                <a:spcPct val="150000"/>
              </a:lnSpc>
              <a:buFont typeface="Courier New" panose="02070309020205020404" pitchFamily="49" charset="0"/>
              <a:buChar char="o"/>
            </a:pPr>
            <a:endParaRPr lang="en-AU" sz="1400" b="1" dirty="0">
              <a:solidFill>
                <a:srgbClr val="000000"/>
              </a:solidFill>
              <a:effectLst/>
              <a:latin typeface="Myriad Pro" panose="020B0503030403020204" pitchFamily="34" charset="0"/>
            </a:endParaRPr>
          </a:p>
        </p:txBody>
      </p:sp>
      <p:pic>
        <p:nvPicPr>
          <p:cNvPr id="2" name="Picture 1">
            <a:extLst>
              <a:ext uri="{FF2B5EF4-FFF2-40B4-BE49-F238E27FC236}">
                <a16:creationId xmlns:a16="http://schemas.microsoft.com/office/drawing/2014/main" id="{A7C77D87-E44E-41D8-6D31-D272A8A60202}"/>
              </a:ext>
            </a:extLst>
          </p:cNvPr>
          <p:cNvPicPr>
            <a:picLocks noGrp="1" noRot="1" noChangeAspec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422029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61000"/>
          </a:blip>
          <a:srcRect/>
          <a:stretch/>
        </p:blipFill>
        <p:spPr>
          <a:xfrm>
            <a:off x="0" y="411"/>
            <a:ext cx="12202166" cy="5461042"/>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6904791" cy="769441"/>
          </a:xfrm>
          <a:prstGeom prst="rect">
            <a:avLst/>
          </a:prstGeom>
          <a:noFill/>
        </p:spPr>
        <p:txBody>
          <a:bodyPr wrap="square" rtlCol="0">
            <a:spAutoFit/>
          </a:bodyPr>
          <a:lstStyle/>
          <a:p>
            <a:r>
              <a:rPr lang="en-US" sz="4400" b="1" dirty="0">
                <a:latin typeface="Myriad Pro" panose="020B0503030403020204" pitchFamily="34" charset="0"/>
              </a:rPr>
              <a:t>Our Charitable Mission</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0394A46B-0C45-AD7C-7915-4DFC20032A78}"/>
              </a:ext>
            </a:extLst>
          </p:cNvPr>
          <p:cNvSpPr txBox="1"/>
          <p:nvPr/>
        </p:nvSpPr>
        <p:spPr>
          <a:xfrm>
            <a:off x="676223" y="1707743"/>
            <a:ext cx="8925841" cy="3520066"/>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The relief of the mental sickness of Veterans of the Armed </a:t>
            </a:r>
            <a:r>
              <a:rPr lang="en-AU" sz="2400" dirty="0">
                <a:solidFill>
                  <a:srgbClr val="000000"/>
                </a:solidFill>
                <a:latin typeface="Myriad Pro" panose="020B0503030403020204" pitchFamily="34" charset="0"/>
              </a:rPr>
              <a:t>F</a:t>
            </a:r>
            <a:r>
              <a:rPr lang="en-AU" sz="2400" dirty="0">
                <a:solidFill>
                  <a:srgbClr val="000000"/>
                </a:solidFill>
                <a:effectLst/>
                <a:latin typeface="Myriad Pro" panose="020B0503030403020204" pitchFamily="34" charset="0"/>
              </a:rPr>
              <a:t>orces, </a:t>
            </a:r>
            <a:br>
              <a:rPr lang="en-AU" sz="2400" dirty="0">
                <a:solidFill>
                  <a:srgbClr val="000000"/>
                </a:solidFill>
                <a:effectLst/>
                <a:latin typeface="Myriad Pro" panose="020B0503030403020204" pitchFamily="34" charset="0"/>
              </a:rPr>
            </a:br>
            <a:r>
              <a:rPr lang="en-AU" sz="2400" dirty="0">
                <a:solidFill>
                  <a:srgbClr val="000000"/>
                </a:solidFill>
                <a:effectLst/>
                <a:latin typeface="Myriad Pro" panose="020B0503030403020204" pitchFamily="34" charset="0"/>
              </a:rPr>
              <a:t> and their families, with post-traumatic symptoms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Research into the treatment of PTSD</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Educating Veterans and the public about PTSD</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Promoting social inclusion of Veterans in the justice system</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Provide training and support to therapists dealing with trauma </a:t>
            </a:r>
            <a:br>
              <a:rPr lang="en-AU" sz="2400" dirty="0">
                <a:solidFill>
                  <a:srgbClr val="000000"/>
                </a:solidFill>
                <a:effectLst/>
                <a:latin typeface="Myriad Pro" panose="020B0503030403020204" pitchFamily="34" charset="0"/>
              </a:rPr>
            </a:br>
            <a:r>
              <a:rPr lang="en-AU" sz="2400" dirty="0">
                <a:solidFill>
                  <a:srgbClr val="000000"/>
                </a:solidFill>
                <a:effectLst/>
                <a:latin typeface="Myriad Pro" panose="020B0503030403020204" pitchFamily="34" charset="0"/>
              </a:rPr>
              <a:t> from foreign war zones</a:t>
            </a:r>
          </a:p>
          <a:p>
            <a:pPr marL="285750" indent="-285750">
              <a:lnSpc>
                <a:spcPct val="150000"/>
              </a:lnSpc>
              <a:buFont typeface="Courier New" panose="02070309020205020404" pitchFamily="49" charset="0"/>
              <a:buChar char="o"/>
            </a:pPr>
            <a:endParaRPr lang="en-AU" sz="1400" b="1" dirty="0">
              <a:solidFill>
                <a:srgbClr val="000000"/>
              </a:solidFill>
              <a:effectLst/>
              <a:latin typeface="Myriad Pro" panose="020B0503030403020204" pitchFamily="34" charset="0"/>
            </a:endParaRPr>
          </a:p>
        </p:txBody>
      </p:sp>
      <p:pic>
        <p:nvPicPr>
          <p:cNvPr id="2" name="Picture 1">
            <a:extLst>
              <a:ext uri="{FF2B5EF4-FFF2-40B4-BE49-F238E27FC236}">
                <a16:creationId xmlns:a16="http://schemas.microsoft.com/office/drawing/2014/main" id="{AF355059-2E2F-652E-BB7C-69747F8E172C}"/>
              </a:ext>
            </a:extLst>
          </p:cNvPr>
          <p:cNvPicPr>
            <a:picLocks noGrp="1" noRot="1" noChangeAspec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Tree>
    <p:extLst>
      <p:ext uri="{BB962C8B-B14F-4D97-AF65-F5344CB8AC3E}">
        <p14:creationId xmlns:p14="http://schemas.microsoft.com/office/powerpoint/2010/main" val="40051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ChangeAspect="1"/>
          </p:cNvPicPr>
          <p:nvPr/>
        </p:nvPicPr>
        <p:blipFill>
          <a:blip r:embed="rId2"/>
          <a:srcRect/>
          <a:stretch/>
        </p:blipFill>
        <p:spPr>
          <a:xfrm flipH="1">
            <a:off x="1" y="-2676"/>
            <a:ext cx="12192000" cy="5461864"/>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4788"/>
            <a:ext cx="12192001"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3449281" y="4617268"/>
            <a:ext cx="5293437" cy="769441"/>
          </a:xfrm>
          <a:prstGeom prst="rect">
            <a:avLst/>
          </a:prstGeom>
          <a:noFill/>
        </p:spPr>
        <p:txBody>
          <a:bodyPr wrap="none" rtlCol="0">
            <a:spAutoFit/>
          </a:bodyPr>
          <a:lstStyle/>
          <a:p>
            <a:r>
              <a:rPr lang="en-US" sz="4400" b="1" dirty="0">
                <a:latin typeface="Myriad Pro" panose="020B0503030403020204" pitchFamily="34" charset="0"/>
              </a:rPr>
              <a:t>Why We Are Needed</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FA9FE93B-9B3E-426A-1743-8EE2A59D2A1B}"/>
              </a:ext>
            </a:extLst>
          </p:cNvPr>
          <p:cNvPicPr>
            <a:picLocks noGrp="1" noRot="1" noChangeAspect="1" noMove="1" noResize="1" noEditPoints="1" noAdjustHandles="1" noChangeArrowheads="1" noChangeShapeType="1" noCrop="1"/>
          </p:cNvPicPr>
          <p:nvPr/>
        </p:nvPicPr>
        <p:blipFill>
          <a:blip r:embed="rId3"/>
          <a:srcRect/>
          <a:stretch/>
        </p:blipFill>
        <p:spPr>
          <a:xfrm>
            <a:off x="0" y="5346431"/>
            <a:ext cx="12192000" cy="1511569"/>
          </a:xfrm>
          <a:prstGeom prst="rect">
            <a:avLst/>
          </a:prstGeom>
        </p:spPr>
      </p:pic>
    </p:spTree>
    <p:extLst>
      <p:ext uri="{BB962C8B-B14F-4D97-AF65-F5344CB8AC3E}">
        <p14:creationId xmlns:p14="http://schemas.microsoft.com/office/powerpoint/2010/main" val="2926079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ChangeAspect="1"/>
          </p:cNvPicPr>
          <p:nvPr/>
        </p:nvPicPr>
        <p:blipFill>
          <a:blip r:embed="rId3">
            <a:alphaModFix amt="27000"/>
          </a:blip>
          <a:srcRect/>
          <a:stretch/>
        </p:blipFill>
        <p:spPr>
          <a:xfrm flipH="1">
            <a:off x="0" y="411"/>
            <a:ext cx="12199143" cy="5461042"/>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6904791" cy="769441"/>
          </a:xfrm>
          <a:prstGeom prst="rect">
            <a:avLst/>
          </a:prstGeom>
          <a:noFill/>
        </p:spPr>
        <p:txBody>
          <a:bodyPr wrap="square" rtlCol="0">
            <a:spAutoFit/>
          </a:bodyPr>
          <a:lstStyle/>
          <a:p>
            <a:r>
              <a:rPr lang="en-US" sz="4400" b="1" dirty="0">
                <a:latin typeface="Myriad Pro" panose="020B0503030403020204" pitchFamily="34" charset="0"/>
              </a:rPr>
              <a:t>Why We Are Needed</a:t>
            </a:r>
            <a:endParaRPr lang="en-US" sz="4800" b="1" dirty="0">
              <a:latin typeface="Myriad Pro" panose="020B0503030403020204" pitchFamily="34" charset="0"/>
            </a:endParaRPr>
          </a:p>
        </p:txBody>
      </p:sp>
      <p:sp>
        <p:nvSpPr>
          <p:cNvPr id="3" name="TextBox 2">
            <a:extLst>
              <a:ext uri="{FF2B5EF4-FFF2-40B4-BE49-F238E27FC236}">
                <a16:creationId xmlns:a16="http://schemas.microsoft.com/office/drawing/2014/main" id="{0394A46B-0C45-AD7C-7915-4DFC20032A78}"/>
              </a:ext>
            </a:extLst>
          </p:cNvPr>
          <p:cNvSpPr txBox="1"/>
          <p:nvPr/>
        </p:nvSpPr>
        <p:spPr>
          <a:xfrm>
            <a:off x="676223" y="1487197"/>
            <a:ext cx="10197022" cy="3388107"/>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253 UK Armed </a:t>
            </a:r>
            <a:r>
              <a:rPr lang="en-AU" sz="2400" dirty="0">
                <a:solidFill>
                  <a:srgbClr val="000000"/>
                </a:solidFill>
                <a:latin typeface="Myriad Pro" panose="020B0503030403020204" pitchFamily="34" charset="0"/>
              </a:rPr>
              <a:t>Forces </a:t>
            </a:r>
            <a:r>
              <a:rPr lang="en-AU" sz="2400" dirty="0">
                <a:solidFill>
                  <a:srgbClr val="000000"/>
                </a:solidFill>
                <a:effectLst/>
                <a:latin typeface="Myriad Pro" panose="020B0503030403020204" pitchFamily="34" charset="0"/>
              </a:rPr>
              <a:t>Veterans took their own lives in 2021</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The MOD has recorded a 31% increase in PTSD cases over the last 13 years *</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1 in 8 (13.2%) UK Armed Forces personnel were seen by military </a:t>
            </a:r>
            <a:br>
              <a:rPr lang="en-AU" sz="2400" dirty="0">
                <a:solidFill>
                  <a:srgbClr val="000000"/>
                </a:solidFill>
                <a:latin typeface="Myriad Pro" panose="020B0503030403020204" pitchFamily="34" charset="0"/>
              </a:rPr>
            </a:br>
            <a:r>
              <a:rPr lang="en-AU" sz="2400" dirty="0">
                <a:solidFill>
                  <a:srgbClr val="000000"/>
                </a:solidFill>
                <a:latin typeface="Myriad Pro" panose="020B0503030403020204" pitchFamily="34" charset="0"/>
              </a:rPr>
              <a:t> </a:t>
            </a:r>
            <a:r>
              <a:rPr lang="en-AU" sz="2400" dirty="0">
                <a:solidFill>
                  <a:srgbClr val="000000"/>
                </a:solidFill>
                <a:effectLst/>
                <a:latin typeface="Myriad Pro" panose="020B0503030403020204" pitchFamily="34" charset="0"/>
              </a:rPr>
              <a:t>healthcare services for a mental health related reason in 2022/23 **</a:t>
            </a:r>
            <a:endParaRPr lang="en-AU" sz="10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Suicide rates are 2-4 times higher for Veterans under the age of 25, </a:t>
            </a:r>
            <a:br>
              <a:rPr lang="en-AU" sz="2400" dirty="0">
                <a:solidFill>
                  <a:srgbClr val="000000"/>
                </a:solidFill>
                <a:effectLst/>
                <a:latin typeface="Myriad Pro" panose="020B0503030403020204" pitchFamily="34" charset="0"/>
              </a:rPr>
            </a:br>
            <a:r>
              <a:rPr lang="en-AU" sz="2400" dirty="0">
                <a:solidFill>
                  <a:srgbClr val="000000"/>
                </a:solidFill>
                <a:effectLst/>
                <a:latin typeface="Myriad Pro" panose="020B0503030403020204" pitchFamily="34" charset="0"/>
              </a:rPr>
              <a:t> when compared with the general population of the same age group **</a:t>
            </a:r>
            <a:endParaRPr lang="en-AU" sz="1000" dirty="0">
              <a:solidFill>
                <a:srgbClr val="000000"/>
              </a:solidFill>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 PTSD is not going away - our work is vital</a:t>
            </a:r>
          </a:p>
          <a:p>
            <a:pPr marL="285750" indent="-285750">
              <a:buFont typeface="Wingdings" pitchFamily="2" charset="2"/>
              <a:buChar char="Ø"/>
            </a:pPr>
            <a:endParaRPr lang="en-AU" sz="500" dirty="0">
              <a:solidFill>
                <a:srgbClr val="000000"/>
              </a:solidFill>
              <a:latin typeface="Myriad Pro" panose="020B0503030403020204" pitchFamily="34" charset="0"/>
            </a:endParaRPr>
          </a:p>
          <a:p>
            <a:endParaRPr lang="en-AU" sz="500" dirty="0">
              <a:solidFill>
                <a:srgbClr val="000000"/>
              </a:solidFill>
              <a:effectLst/>
              <a:latin typeface="Myriad Pro" panose="020B0503030403020204" pitchFamily="34" charset="0"/>
            </a:endParaRPr>
          </a:p>
        </p:txBody>
      </p:sp>
      <p:pic>
        <p:nvPicPr>
          <p:cNvPr id="4" name="Picture 3">
            <a:extLst>
              <a:ext uri="{FF2B5EF4-FFF2-40B4-BE49-F238E27FC236}">
                <a16:creationId xmlns:a16="http://schemas.microsoft.com/office/drawing/2014/main" id="{17AD6A5A-298B-516E-915D-AE443873B483}"/>
              </a:ext>
            </a:extLst>
          </p:cNvPr>
          <p:cNvPicPr>
            <a:picLocks noGrp="1" noRot="1" noChangeAspec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2" name="TextBox 1">
            <a:extLst>
              <a:ext uri="{FF2B5EF4-FFF2-40B4-BE49-F238E27FC236}">
                <a16:creationId xmlns:a16="http://schemas.microsoft.com/office/drawing/2014/main" id="{8D4EA58E-9E82-4ADA-E528-FF24182154DF}"/>
              </a:ext>
            </a:extLst>
          </p:cNvPr>
          <p:cNvSpPr txBox="1"/>
          <p:nvPr/>
        </p:nvSpPr>
        <p:spPr>
          <a:xfrm>
            <a:off x="676223" y="5029970"/>
            <a:ext cx="8762068" cy="646331"/>
          </a:xfrm>
          <a:prstGeom prst="rect">
            <a:avLst/>
          </a:prstGeom>
          <a:noFill/>
        </p:spPr>
        <p:txBody>
          <a:bodyPr wrap="square" rtlCol="0">
            <a:spAutoFit/>
          </a:bodyPr>
          <a:lstStyle/>
          <a:p>
            <a:r>
              <a:rPr lang="en-US" sz="1200" dirty="0">
                <a:latin typeface="Myriad Pro" panose="020B0503030403020204" pitchFamily="34" charset="0"/>
              </a:rPr>
              <a:t>* UK Defence Journal, March 2024</a:t>
            </a:r>
          </a:p>
          <a:p>
            <a:r>
              <a:rPr lang="en-US" sz="1200" dirty="0">
                <a:latin typeface="Myriad Pro" panose="020B0503030403020204" pitchFamily="34" charset="0"/>
              </a:rPr>
              <a:t>** UK Armed Forces Mental Health: Annual Summary &amp; Trends Over Time, 2007/08 to 2022/23, 29th June 2023 - MOD</a:t>
            </a:r>
          </a:p>
          <a:p>
            <a:r>
              <a:rPr lang="en-US" sz="1200" dirty="0">
                <a:latin typeface="Myriad Pro" panose="020B0503030403020204" pitchFamily="34" charset="0"/>
              </a:rPr>
              <a:t>*** University of Manchester, December 2022</a:t>
            </a:r>
          </a:p>
        </p:txBody>
      </p:sp>
    </p:spTree>
    <p:extLst>
      <p:ext uri="{BB962C8B-B14F-4D97-AF65-F5344CB8AC3E}">
        <p14:creationId xmlns:p14="http://schemas.microsoft.com/office/powerpoint/2010/main" val="2341891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2"/>
          <a:srcRect/>
          <a:stretch/>
        </p:blipFill>
        <p:spPr>
          <a:xfrm>
            <a:off x="0" y="2095"/>
            <a:ext cx="12202166" cy="5457093"/>
          </a:xfrm>
          <a:prstGeom prst="rect">
            <a:avLst/>
          </a:prstGeom>
        </p:spPr>
      </p:pic>
      <p:sp>
        <p:nvSpPr>
          <p:cNvPr id="19" name="Rectangle 18">
            <a:extLst>
              <a:ext uri="{FF2B5EF4-FFF2-40B4-BE49-F238E27FC236}">
                <a16:creationId xmlns:a16="http://schemas.microsoft.com/office/drawing/2014/main" id="{C5632E3D-8F1B-5B96-BA54-17DFB4E4A6C1}"/>
              </a:ext>
            </a:extLst>
          </p:cNvPr>
          <p:cNvSpPr>
            <a:spLocks noGrp="1" noRot="1" noMove="1" noResize="1" noEditPoints="1" noAdjustHandles="1" noChangeArrowheads="1" noChangeShapeType="1"/>
          </p:cNvSpPr>
          <p:nvPr/>
        </p:nvSpPr>
        <p:spPr>
          <a:xfrm>
            <a:off x="0" y="4544788"/>
            <a:ext cx="12202166"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FF73C2F-070C-E837-47CD-7BEE0D484C1C}"/>
              </a:ext>
            </a:extLst>
          </p:cNvPr>
          <p:cNvSpPr txBox="1"/>
          <p:nvPr/>
        </p:nvSpPr>
        <p:spPr>
          <a:xfrm>
            <a:off x="4391594" y="4617268"/>
            <a:ext cx="3429144" cy="769441"/>
          </a:xfrm>
          <a:prstGeom prst="rect">
            <a:avLst/>
          </a:prstGeom>
          <a:noFill/>
        </p:spPr>
        <p:txBody>
          <a:bodyPr wrap="none" rtlCol="0">
            <a:spAutoFit/>
          </a:bodyPr>
          <a:lstStyle/>
          <a:p>
            <a:r>
              <a:rPr lang="en-US" sz="4400" b="1" dirty="0">
                <a:latin typeface="Myriad Pro" panose="020B0503030403020204" pitchFamily="34" charset="0"/>
              </a:rPr>
              <a:t>Our Services</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B2AC4E4C-7D32-A0B3-939F-3AC43A202E32}"/>
              </a:ext>
            </a:extLst>
          </p:cNvPr>
          <p:cNvPicPr>
            <a:picLocks noGrp="1" noRot="1" noChangeAspect="1" noMove="1" noResize="1" noEditPoints="1" noAdjustHandles="1" noChangeArrowheads="1" noChangeShapeType="1" noCrop="1"/>
          </p:cNvPicPr>
          <p:nvPr/>
        </p:nvPicPr>
        <p:blipFill>
          <a:blip r:embed="rId3"/>
          <a:srcRect/>
          <a:stretch/>
        </p:blipFill>
        <p:spPr>
          <a:xfrm>
            <a:off x="0" y="5346431"/>
            <a:ext cx="12202166" cy="1511569"/>
          </a:xfrm>
          <a:prstGeom prst="rect">
            <a:avLst/>
          </a:prstGeom>
        </p:spPr>
      </p:pic>
    </p:spTree>
    <p:extLst>
      <p:ext uri="{BB962C8B-B14F-4D97-AF65-F5344CB8AC3E}">
        <p14:creationId xmlns:p14="http://schemas.microsoft.com/office/powerpoint/2010/main" val="321157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07DF8B-CEB6-8B46-1A08-67FF88690705}"/>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0" y="0"/>
            <a:ext cx="12202166" cy="5461041"/>
          </a:xfrm>
          <a:prstGeom prst="rect">
            <a:avLst/>
          </a:prstGeom>
        </p:spPr>
      </p:pic>
      <p:sp>
        <p:nvSpPr>
          <p:cNvPr id="21" name="TextBox 20">
            <a:extLst>
              <a:ext uri="{FF2B5EF4-FFF2-40B4-BE49-F238E27FC236}">
                <a16:creationId xmlns:a16="http://schemas.microsoft.com/office/drawing/2014/main" id="{DFF73C2F-070C-E837-47CD-7BEE0D484C1C}"/>
              </a:ext>
            </a:extLst>
          </p:cNvPr>
          <p:cNvSpPr txBox="1"/>
          <p:nvPr/>
        </p:nvSpPr>
        <p:spPr>
          <a:xfrm>
            <a:off x="676223" y="446568"/>
            <a:ext cx="6904791" cy="769441"/>
          </a:xfrm>
          <a:prstGeom prst="rect">
            <a:avLst/>
          </a:prstGeom>
          <a:noFill/>
        </p:spPr>
        <p:txBody>
          <a:bodyPr wrap="square" rtlCol="0">
            <a:spAutoFit/>
          </a:bodyPr>
          <a:lstStyle/>
          <a:p>
            <a:r>
              <a:rPr lang="en-US" sz="4400" b="1" dirty="0">
                <a:latin typeface="Myriad Pro" panose="020B0503030403020204" pitchFamily="34" charset="0"/>
              </a:rPr>
              <a:t>Our Therapy</a:t>
            </a:r>
            <a:endParaRPr lang="en-US" sz="4800" b="1" dirty="0">
              <a:latin typeface="Myriad Pro" panose="020B0503030403020204" pitchFamily="34" charset="0"/>
            </a:endParaRPr>
          </a:p>
        </p:txBody>
      </p:sp>
      <p:pic>
        <p:nvPicPr>
          <p:cNvPr id="2" name="Picture 1">
            <a:extLst>
              <a:ext uri="{FF2B5EF4-FFF2-40B4-BE49-F238E27FC236}">
                <a16:creationId xmlns:a16="http://schemas.microsoft.com/office/drawing/2014/main" id="{9B3DDF2B-6479-87B4-348A-17CF539F020F}"/>
              </a:ext>
            </a:extLst>
          </p:cNvPr>
          <p:cNvPicPr>
            <a:picLocks noGrp="1" noRot="1" noChangeAspect="1" noMove="1" noResize="1" noEditPoints="1" noAdjustHandles="1" noChangeArrowheads="1" noChangeShapeType="1" noCrop="1"/>
          </p:cNvPicPr>
          <p:nvPr/>
        </p:nvPicPr>
        <p:blipFill>
          <a:blip r:embed="rId4"/>
          <a:srcRect/>
          <a:stretch/>
        </p:blipFill>
        <p:spPr>
          <a:xfrm>
            <a:off x="0" y="5346431"/>
            <a:ext cx="12202166" cy="1511569"/>
          </a:xfrm>
          <a:prstGeom prst="rect">
            <a:avLst/>
          </a:prstGeom>
        </p:spPr>
      </p:pic>
      <p:sp>
        <p:nvSpPr>
          <p:cNvPr id="3" name="TextBox 2">
            <a:extLst>
              <a:ext uri="{FF2B5EF4-FFF2-40B4-BE49-F238E27FC236}">
                <a16:creationId xmlns:a16="http://schemas.microsoft.com/office/drawing/2014/main" id="{0394A46B-0C45-AD7C-7915-4DFC20032A78}"/>
              </a:ext>
            </a:extLst>
          </p:cNvPr>
          <p:cNvSpPr txBox="1"/>
          <p:nvPr/>
        </p:nvSpPr>
        <p:spPr>
          <a:xfrm>
            <a:off x="676223" y="1303928"/>
            <a:ext cx="9761005" cy="4929426"/>
          </a:xfrm>
          <a:prstGeom prst="rect">
            <a:avLst/>
          </a:prstGeom>
          <a:noFill/>
        </p:spPr>
        <p:txBody>
          <a:bodyPr wrap="none" rtlCol="0">
            <a:spAutoFit/>
          </a:bodyPr>
          <a:lstStyle/>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Military life requires training to survive: For Veterans, </a:t>
            </a:r>
            <a:br>
              <a:rPr lang="en-AU" sz="2400" dirty="0">
                <a:solidFill>
                  <a:srgbClr val="000000"/>
                </a:solidFill>
                <a:effectLst/>
                <a:latin typeface="Myriad Pro" panose="020B0503030403020204" pitchFamily="34" charset="0"/>
              </a:rPr>
            </a:br>
            <a:r>
              <a:rPr lang="en-AU" sz="2400" dirty="0">
                <a:solidFill>
                  <a:srgbClr val="000000"/>
                </a:solidFill>
                <a:effectLst/>
                <a:latin typeface="Myriad Pro" panose="020B0503030403020204" pitchFamily="34" charset="0"/>
              </a:rPr>
              <a:t>we provide mental health training through therapy</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﻿﻿No re-living or re-telling of the trauma</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﻿﻿Therapy takes an average of seven, one-hour sessions</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Treatment is confidential, non-intrusive and non-invasive</a:t>
            </a: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66% of those who stay in therapy reliably recover</a:t>
            </a:r>
            <a:endParaRPr lang="en-AU" sz="5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latin typeface="Myriad Pro" panose="020B0503030403020204" pitchFamily="34" charset="0"/>
              </a:rPr>
              <a:t>82</a:t>
            </a:r>
            <a:r>
              <a:rPr lang="en-AU" sz="2400" dirty="0">
                <a:solidFill>
                  <a:srgbClr val="000000"/>
                </a:solidFill>
                <a:effectLst/>
                <a:latin typeface="Myriad Pro" panose="020B0503030403020204" pitchFamily="34" charset="0"/>
              </a:rPr>
              <a:t>% of beneficiaries who start therapy remain in treatment to </a:t>
            </a:r>
            <a:br>
              <a:rPr lang="en-AU" sz="2400" dirty="0">
                <a:solidFill>
                  <a:srgbClr val="000000"/>
                </a:solidFill>
                <a:latin typeface="Myriad Pro" panose="020B0503030403020204" pitchFamily="34" charset="0"/>
              </a:rPr>
            </a:br>
            <a:r>
              <a:rPr lang="en-AU" sz="2400" dirty="0">
                <a:solidFill>
                  <a:srgbClr val="000000"/>
                </a:solidFill>
                <a:effectLst/>
                <a:latin typeface="Myriad Pro" panose="020B0503030403020204" pitchFamily="34" charset="0"/>
              </a:rPr>
              <a:t>an agreed planned ending</a:t>
            </a:r>
            <a:endParaRPr lang="en-AU" sz="1000" dirty="0">
              <a:solidFill>
                <a:srgbClr val="000000"/>
              </a:solidFill>
              <a:effectLst/>
              <a:latin typeface="Myriad Pro" panose="020B0503030403020204" pitchFamily="34" charset="0"/>
            </a:endParaRPr>
          </a:p>
          <a:p>
            <a:pPr marL="285750" indent="-285750">
              <a:lnSpc>
                <a:spcPts val="3500"/>
              </a:lnSpc>
              <a:buFont typeface="Wingdings" pitchFamily="2" charset="2"/>
              <a:buChar char="Ø"/>
            </a:pPr>
            <a:r>
              <a:rPr lang="en-AU" sz="2400" dirty="0">
                <a:solidFill>
                  <a:srgbClr val="000000"/>
                </a:solidFill>
                <a:effectLst/>
                <a:latin typeface="Myriad Pro" panose="020B0503030403020204" pitchFamily="34" charset="0"/>
              </a:rPr>
              <a:t>We have treated beneficiaries within the prison service for over ten years</a:t>
            </a:r>
          </a:p>
          <a:p>
            <a:pPr marL="285750" indent="-285750">
              <a:lnSpc>
                <a:spcPct val="200000"/>
              </a:lnSpc>
              <a:buFont typeface="Wingdings" pitchFamily="2" charset="2"/>
              <a:buChar char="Ø"/>
            </a:pPr>
            <a:endParaRPr lang="en-AU" sz="1400" b="1" dirty="0">
              <a:solidFill>
                <a:srgbClr val="000000"/>
              </a:solidFill>
              <a:effectLst/>
              <a:latin typeface="Myriad Pro" panose="020B0503030403020204" pitchFamily="34" charset="0"/>
            </a:endParaRPr>
          </a:p>
          <a:p>
            <a:pPr marL="285750" indent="-285750">
              <a:lnSpc>
                <a:spcPct val="200000"/>
              </a:lnSpc>
              <a:buFont typeface="Wingdings" pitchFamily="2" charset="2"/>
              <a:buChar char="Ø"/>
            </a:pPr>
            <a:endParaRPr lang="en-AU" sz="1400" b="1" dirty="0">
              <a:solidFill>
                <a:srgbClr val="000000"/>
              </a:solidFill>
              <a:effectLst/>
              <a:latin typeface="Myriad Pro" panose="020B0503030403020204" pitchFamily="34" charset="0"/>
            </a:endParaRPr>
          </a:p>
        </p:txBody>
      </p:sp>
    </p:spTree>
    <p:extLst>
      <p:ext uri="{BB962C8B-B14F-4D97-AF65-F5344CB8AC3E}">
        <p14:creationId xmlns:p14="http://schemas.microsoft.com/office/powerpoint/2010/main" val="2552701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2348</Words>
  <Application>Microsoft Macintosh PowerPoint</Application>
  <PresentationFormat>Widescreen</PresentationFormat>
  <Paragraphs>260</Paragraphs>
  <Slides>33</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Courier New</vt:lpstr>
      <vt:lpstr>Helvetica Neue</vt:lpstr>
      <vt:lpstr>Myriad Pro</vt:lpstr>
      <vt:lpstr>Myriad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venetia.taylor@ptsdresolution.org</dc:creator>
  <cp:lastModifiedBy>venetia.taylor@ptsdresolution.org</cp:lastModifiedBy>
  <cp:revision>27</cp:revision>
  <dcterms:created xsi:type="dcterms:W3CDTF">2024-01-07T11:51:59Z</dcterms:created>
  <dcterms:modified xsi:type="dcterms:W3CDTF">2025-08-12T15:38:34Z</dcterms:modified>
</cp:coreProperties>
</file>